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300" r:id="rId3"/>
    <p:sldId id="279" r:id="rId4"/>
    <p:sldId id="280" r:id="rId5"/>
    <p:sldId id="281" r:id="rId6"/>
    <p:sldId id="267" r:id="rId7"/>
    <p:sldId id="283" r:id="rId8"/>
    <p:sldId id="284" r:id="rId9"/>
    <p:sldId id="285" r:id="rId10"/>
    <p:sldId id="288" r:id="rId11"/>
    <p:sldId id="290" r:id="rId12"/>
    <p:sldId id="291" r:id="rId13"/>
    <p:sldId id="292" r:id="rId14"/>
    <p:sldId id="294" r:id="rId15"/>
    <p:sldId id="295" r:id="rId16"/>
    <p:sldId id="274" r:id="rId17"/>
    <p:sldId id="275" r:id="rId18"/>
    <p:sldId id="297" r:id="rId19"/>
    <p:sldId id="277" r:id="rId20"/>
    <p:sldId id="299" r:id="rId21"/>
    <p:sldId id="298" r:id="rId22"/>
    <p:sldId id="287" r:id="rId23"/>
    <p:sldId id="296" r:id="rId24"/>
    <p:sldId id="305" r:id="rId25"/>
    <p:sldId id="303" r:id="rId26"/>
    <p:sldId id="304" r:id="rId27"/>
  </p:sldIdLst>
  <p:sldSz cx="18288000" cy="10287000"/>
  <p:notesSz cx="6858000" cy="9144000"/>
  <p:embeddedFontLst>
    <p:embeddedFont>
      <p:font typeface="Consolas" panose="020B0609020204030204" pitchFamily="49" charset="0"/>
      <p:regular r:id="rId29"/>
      <p:bold r:id="rId30"/>
      <p:italic r:id="rId31"/>
      <p:boldItalic r:id="rId32"/>
    </p:embeddedFont>
    <p:embeddedFont>
      <p:font typeface="Helvetica" panose="020B0604020202020204" pitchFamily="34" charset="0"/>
      <p:regular r:id="rId33"/>
      <p:bold r:id="rId34"/>
      <p:italic r:id="rId35"/>
      <p:boldItalic r:id="rId36"/>
    </p:embeddedFont>
    <p:embeddedFont>
      <p:font typeface="Montserrat" panose="00000500000000000000" pitchFamily="2" charset="0"/>
      <p:regular r:id="rId37"/>
    </p:embeddedFont>
    <p:embeddedFont>
      <p:font typeface="Space Grotesk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gm2scPhwKOiluP0LfDPJTTZQVO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A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6C6E96-09B2-42A7-B169-76EB45D2B47B}" v="1057" dt="2026-07-07T05:58:20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35" y="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7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customschemas.google.com/relationships/presentationmetadata" Target="metadata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892FD9A5-41AE-50BC-2D89-860395B11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416BE987-04F4-0CD9-7E92-F1704CD0C4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59AC2331-5A59-1E3F-9808-A1CE6016B2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7085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FB814521-876F-D0AA-1662-74CE982F1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21A2B96B-3175-DA9C-CA85-80D6EAEB13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B52F720B-AD48-26F1-B363-E89394413C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244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8F7845F7-E95D-8606-E694-7E75C0492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8043DFB-7EAE-386B-E5D5-7D1E93107B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011F067D-58C4-95E2-0DE2-2251EB38AA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9463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6B68190-9C4A-8B7C-C59B-FA8BA974C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3DA2383-401F-5B44-C387-79DF492F25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E74906D7-27AA-CE7E-DA13-2D9FBAF125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3528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1CB67A6-B440-3008-FCAE-6CEF02F8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46C2981E-E528-8A77-B62D-DCAB5F1709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A493A4D0-4DAB-FF26-A896-7650709011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4231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FC559EE3-88D5-CEFC-4656-410E83CF5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0D353F30-2C3A-96A9-8681-8288A18930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404DED8A-9A6B-F93C-752C-20579D93B5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4581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49D0D34-AA06-C64D-4F6D-692AA01EC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CE698123-D923-47F2-D231-6E1039C84D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3748FD33-B8F1-F6B9-0F0F-1CEE12648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3288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B4676F1-0CAE-16BB-B196-0A2A6BE24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32B408EB-02C0-B0B5-902F-5F156586B3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00627466-6C2F-97EE-15A9-77AC5B11F9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7299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A0E20CB5-97D7-B166-64CC-F9694295C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56184D9B-7D50-4502-E061-0CB8641AB9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EBBD5248-1A2D-BCCC-6CF4-88144DC590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63639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D67212BD-7387-1836-48D3-44AB33465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01F64AB5-D917-FFB7-1A9E-534878102A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5E88A221-7459-45F8-39EC-533C2F5CD0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5553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372840F-0B00-9657-60DE-1C6E6AED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EA194B48-E3E3-8CBB-9564-6D66982406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E32CFD4-C37F-CBA6-8717-21EE6948DF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5273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DFD1D415-7D37-6656-A34A-655B114F5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BAB6E2A-CC8A-EC9A-77F3-08E7C29FC6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D0B84881-2ACA-32A8-EE58-45F2B13BC0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1831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B5B196A4-D02E-80B8-FB8D-B4218CF5E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2707DBE9-2133-A4A5-93C2-3B5C7E6088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CA05D39D-3E74-EC54-1C70-B59B349DFC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1748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F739A231-7260-2699-44FE-320220D6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2CB79869-43E7-A420-1645-4454272837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DB292EB2-4351-CA4C-EC61-5863AD9377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6954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B4D077EC-E19C-2F65-4963-FB0F9415A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8736039B-7B38-C9F4-F6B0-F7032F6A3C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C728294F-EA8E-D9F8-8D42-A55F2671D7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39070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BB56111-EFCF-A060-A2FF-90D0130C6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3C218018-FB2F-CA30-A7D6-53AC7AF542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3EB1A8BF-DAEC-E7E6-DFD4-10CD7CEF80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3606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AE88FBE-4F5C-7DF4-4104-EC1EACE0D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D93CECC8-3909-22E9-EA2A-ED607344E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2BEB1894-DBE4-1242-DA01-14E2998037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4033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6FC06FE1-B458-C1AF-CAF9-81F8503EC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A5BAA144-0CDC-B8A0-558C-9692BB81B6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8471B234-9496-F0AF-F98B-C1108890A7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978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D8303BC0-E19F-7F69-A5E4-1911C8392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C27C4015-FD19-7C13-E49C-E14104960D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5CB4BB5C-1834-070B-7BD1-5FF1A2E4E1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9487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0301E4F4-6558-04A8-E795-317CF30BC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A00802B-7EE3-D517-DD40-520458D4E0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157F60B4-8A36-A1A2-84A8-F9A962043C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3698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1FE9EAD2-FB8C-29B5-0B48-24D7B922C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8E100F5B-8456-C7FA-47D7-E7EF5490AF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F1EE68E1-42DB-F01C-C1D8-8AA45227B0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1517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5109BD3-CC35-30B5-EEDE-F60C20AC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DF5BD3D7-F560-D286-58BF-4D6D801F88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A39AC023-743F-02DB-4CCB-5D5CDABF7C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7375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E18DF9F0-FA5B-ADCC-5D56-B70F95A6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6C0056D5-7C37-06DA-491D-1FF3625904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4983E606-686E-762E-1797-A6C5E085A2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957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432617" y="9210162"/>
            <a:ext cx="3328219" cy="89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r>
              <a:rPr lang="en-US" dirty="0"/>
              <a:t>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70155" y="939630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z="2800" smtClean="0"/>
              <a:pPr/>
              <a:t>‹#›</a:t>
            </a:fld>
            <a:endParaRPr lang="en-US" sz="2800" dirty="0"/>
          </a:p>
          <a:p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12.svg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9.svg"/><Relationship Id="rId10" Type="http://schemas.openxmlformats.org/officeDocument/2006/relationships/image" Target="../media/image22.png"/><Relationship Id="rId4" Type="http://schemas.openxmlformats.org/officeDocument/2006/relationships/image" Target="../media/image8.sv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9.svg"/><Relationship Id="rId10" Type="http://schemas.openxmlformats.org/officeDocument/2006/relationships/image" Target="../media/image27.png"/><Relationship Id="rId4" Type="http://schemas.openxmlformats.org/officeDocument/2006/relationships/image" Target="../media/image8.sv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ntrs.nasa.gov/api/citations/19950016527/downloads/19950016527.pdf" TargetMode="External"/><Relationship Id="rId13" Type="http://schemas.openxmlformats.org/officeDocument/2006/relationships/hyperlink" Target="https://file+.vscode-resource.vscode-cdn.net/d:/aesh/SISP/docs/SISP_RESEARCH_PAPER.md" TargetMode="External"/><Relationship Id="rId18" Type="http://schemas.openxmlformats.org/officeDocument/2006/relationships/hyperlink" Target="https://www.ettus.com/all-products/ub210-kit/" TargetMode="External"/><Relationship Id="rId3" Type="http://schemas.openxmlformats.org/officeDocument/2006/relationships/image" Target="../media/image1.jpg"/><Relationship Id="rId21" Type="http://schemas.openxmlformats.org/officeDocument/2006/relationships/hyperlink" Target="https://aws.amazon.com/ground-station/pricing/" TargetMode="External"/><Relationship Id="rId7" Type="http://schemas.openxmlformats.org/officeDocument/2006/relationships/hyperlink" Target="https://ntrs.nasa.gov/api/citations/20190002705/downloads/20190002705.pdf" TargetMode="External"/><Relationship Id="rId12" Type="http://schemas.openxmlformats.org/officeDocument/2006/relationships/hyperlink" Target="https://file+.vscode-resource.vscode-cdn.net/d:/aesh/SISP/c++%20implemnetation/src/sisp_protocol.cpp" TargetMode="External"/><Relationship Id="rId17" Type="http://schemas.openxmlformats.org/officeDocument/2006/relationships/hyperlink" Target="https://file+.vscode-resource.vscode-cdn.net/d:/aesh/SISP/docs/SISP_KPI_SNAPSHOT.md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s://file+.vscode-resource.vscode-cdn.net/d:/aesh/SISP/all_tests/test_relay_text_resilience.py" TargetMode="External"/><Relationship Id="rId20" Type="http://schemas.openxmlformats.org/officeDocument/2006/relationships/hyperlink" Target="https://www.spacex.com/rideshar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sa.int/Space_Safety/Space_Debris/ESA_Space_Environment_Report_2025" TargetMode="External"/><Relationship Id="rId11" Type="http://schemas.openxmlformats.org/officeDocument/2006/relationships/hyperlink" Target="https://file+.vscode-resource.vscode-cdn.net/d:/aesh/SISP/c++%20implemnetation/src/sisp_state_machine.cpp" TargetMode="External"/><Relationship Id="rId24" Type="http://schemas.openxmlformats.org/officeDocument/2006/relationships/hyperlink" Target="https://ntrs.nasa.gov/api/citations/20240013276/downloads/NASA-TM-20240013276-V6.pdf" TargetMode="External"/><Relationship Id="rId5" Type="http://schemas.openxmlformats.org/officeDocument/2006/relationships/image" Target="../media/image9.svg"/><Relationship Id="rId15" Type="http://schemas.openxmlformats.org/officeDocument/2006/relationships/hyperlink" Target="https://file+.vscode-resource.vscode-cdn.net/d:/aesh/SISP/all_tests/run_cpp_tests.ps1" TargetMode="External"/><Relationship Id="rId23" Type="http://schemas.openxmlformats.org/officeDocument/2006/relationships/hyperlink" Target="https://ui.adsabs.harvard.edu/abs/2020JCPro.25520209D/abstract" TargetMode="External"/><Relationship Id="rId10" Type="http://schemas.openxmlformats.org/officeDocument/2006/relationships/hyperlink" Target="https://file+.vscode-resource.vscode-cdn.net/d:/aesh/SISP/simulation/src/sim/HankelSVDDetector.js" TargetMode="External"/><Relationship Id="rId19" Type="http://schemas.openxmlformats.org/officeDocument/2006/relationships/hyperlink" Target="https://www.ettus.com/all-products/usrp-n310/" TargetMode="External"/><Relationship Id="rId4" Type="http://schemas.openxmlformats.org/officeDocument/2006/relationships/image" Target="../media/image8.svg"/><Relationship Id="rId9" Type="http://schemas.openxmlformats.org/officeDocument/2006/relationships/hyperlink" Target="https://www.nature.com/articles/s41597-025-05035-3" TargetMode="External"/><Relationship Id="rId14" Type="http://schemas.openxmlformats.org/officeDocument/2006/relationships/hyperlink" Target="https://file+.vscode-resource.vscode-cdn.net/d:/aesh/SISP/c++%20implemnetation/tests" TargetMode="External"/><Relationship Id="rId22" Type="http://schemas.openxmlformats.org/officeDocument/2006/relationships/hyperlink" Target="https://aws.amazon.com/ground-station/faq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F536188-4C02-6F13-377E-62304E90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87" name="Google Shape;87;p1"/>
          <p:cNvSpPr/>
          <p:nvPr/>
        </p:nvSpPr>
        <p:spPr>
          <a:xfrm>
            <a:off x="1028700" y="1019175"/>
            <a:ext cx="1794252" cy="596589"/>
          </a:xfrm>
          <a:custGeom>
            <a:avLst/>
            <a:gdLst/>
            <a:ahLst/>
            <a:cxnLst/>
            <a:rect l="l" t="t" r="r" b="b"/>
            <a:pathLst>
              <a:path w="1794252" h="596589" extrusionOk="0">
                <a:moveTo>
                  <a:pt x="0" y="0"/>
                </a:moveTo>
                <a:lnTo>
                  <a:pt x="1794252" y="0"/>
                </a:lnTo>
                <a:lnTo>
                  <a:pt x="1794252" y="596588"/>
                </a:lnTo>
                <a:lnTo>
                  <a:pt x="0" y="596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LID4096"/>
          </a:p>
        </p:txBody>
      </p:sp>
      <p:pic>
        <p:nvPicPr>
          <p:cNvPr id="9" name="Graphique 8" hidden="1">
            <a:extLst>
              <a:ext uri="{FF2B5EF4-FFF2-40B4-BE49-F238E27FC236}">
                <a16:creationId xmlns:a16="http://schemas.microsoft.com/office/drawing/2014/main" id="{51617CFE-52FC-26B6-2F48-6501FB3ACA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566" y="2720120"/>
            <a:ext cx="4883851" cy="3051797"/>
          </a:xfrm>
          <a:prstGeom prst="rect">
            <a:avLst/>
          </a:prstGeom>
        </p:spPr>
      </p:pic>
      <p:grpSp>
        <p:nvGrpSpPr>
          <p:cNvPr id="88" name="Google Shape;88;p1"/>
          <p:cNvGrpSpPr/>
          <p:nvPr/>
        </p:nvGrpSpPr>
        <p:grpSpPr>
          <a:xfrm>
            <a:off x="11811951" y="8396710"/>
            <a:ext cx="5447349" cy="1149986"/>
            <a:chOff x="0" y="0"/>
            <a:chExt cx="9976834" cy="2106203"/>
          </a:xfrm>
        </p:grpSpPr>
        <p:grpSp>
          <p:nvGrpSpPr>
            <p:cNvPr id="89" name="Google Shape;89;p1"/>
            <p:cNvGrpSpPr/>
            <p:nvPr/>
          </p:nvGrpSpPr>
          <p:grpSpPr>
            <a:xfrm>
              <a:off x="0" y="448306"/>
              <a:ext cx="9976834" cy="1447835"/>
              <a:chOff x="0" y="-7190"/>
              <a:chExt cx="1970733" cy="285992"/>
            </a:xfrm>
          </p:grpSpPr>
          <p:sp>
            <p:nvSpPr>
              <p:cNvPr id="90" name="Google Shape;90;p1"/>
              <p:cNvSpPr/>
              <p:nvPr/>
            </p:nvSpPr>
            <p:spPr>
              <a:xfrm>
                <a:off x="0" y="-7190"/>
                <a:ext cx="1970733" cy="278802"/>
              </a:xfrm>
              <a:custGeom>
                <a:avLst/>
                <a:gdLst/>
                <a:ahLst/>
                <a:cxnLst/>
                <a:rect l="l" t="t" r="r" b="b"/>
                <a:pathLst>
                  <a:path w="1970733" h="278802" extrusionOk="0">
                    <a:moveTo>
                      <a:pt x="17589" y="0"/>
                    </a:moveTo>
                    <a:lnTo>
                      <a:pt x="1953144" y="0"/>
                    </a:lnTo>
                    <a:cubicBezTo>
                      <a:pt x="1957808" y="0"/>
                      <a:pt x="1962282" y="1853"/>
                      <a:pt x="1965581" y="5152"/>
                    </a:cubicBezTo>
                    <a:cubicBezTo>
                      <a:pt x="1968879" y="8450"/>
                      <a:pt x="1970733" y="12924"/>
                      <a:pt x="1970733" y="17589"/>
                    </a:cubicBezTo>
                    <a:lnTo>
                      <a:pt x="1970733" y="261213"/>
                    </a:lnTo>
                    <a:cubicBezTo>
                      <a:pt x="1970733" y="265878"/>
                      <a:pt x="1968879" y="270352"/>
                      <a:pt x="1965581" y="273650"/>
                    </a:cubicBezTo>
                    <a:cubicBezTo>
                      <a:pt x="1962282" y="276949"/>
                      <a:pt x="1957808" y="278802"/>
                      <a:pt x="1953144" y="278802"/>
                    </a:cubicBezTo>
                    <a:lnTo>
                      <a:pt x="17589" y="278802"/>
                    </a:lnTo>
                    <a:cubicBezTo>
                      <a:pt x="12924" y="278802"/>
                      <a:pt x="8450" y="276949"/>
                      <a:pt x="5152" y="273650"/>
                    </a:cubicBezTo>
                    <a:cubicBezTo>
                      <a:pt x="1853" y="270352"/>
                      <a:pt x="0" y="265878"/>
                      <a:pt x="0" y="261213"/>
                    </a:cubicBezTo>
                    <a:lnTo>
                      <a:pt x="0" y="17589"/>
                    </a:lnTo>
                    <a:cubicBezTo>
                      <a:pt x="0" y="12924"/>
                      <a:pt x="1853" y="8450"/>
                      <a:pt x="5152" y="5152"/>
                    </a:cubicBezTo>
                    <a:cubicBezTo>
                      <a:pt x="8450" y="1853"/>
                      <a:pt x="12924" y="0"/>
                      <a:pt x="1758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"/>
              <p:cNvSpPr txBox="1"/>
              <p:nvPr/>
            </p:nvSpPr>
            <p:spPr>
              <a:xfrm>
                <a:off x="0" y="47625"/>
                <a:ext cx="1970733" cy="2311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63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92;p1"/>
            <p:cNvSpPr/>
            <p:nvPr/>
          </p:nvSpPr>
          <p:spPr>
            <a:xfrm>
              <a:off x="4478533" y="613750"/>
              <a:ext cx="4775639" cy="999769"/>
            </a:xfrm>
            <a:custGeom>
              <a:avLst/>
              <a:gdLst/>
              <a:ahLst/>
              <a:cxnLst/>
              <a:rect l="l" t="t" r="r" b="b"/>
              <a:pathLst>
                <a:path w="4775639" h="999769" extrusionOk="0">
                  <a:moveTo>
                    <a:pt x="0" y="0"/>
                  </a:moveTo>
                  <a:lnTo>
                    <a:pt x="4775639" y="0"/>
                  </a:lnTo>
                  <a:lnTo>
                    <a:pt x="4775639" y="999770"/>
                  </a:lnTo>
                  <a:lnTo>
                    <a:pt x="0" y="9997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6537"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628935" y="508727"/>
              <a:ext cx="1683984" cy="1209815"/>
            </a:xfrm>
            <a:custGeom>
              <a:avLst/>
              <a:gdLst/>
              <a:ahLst/>
              <a:cxnLst/>
              <a:rect l="l" t="t" r="r" b="b"/>
              <a:pathLst>
                <a:path w="1683984" h="1209815" extrusionOk="0">
                  <a:moveTo>
                    <a:pt x="0" y="0"/>
                  </a:moveTo>
                  <a:lnTo>
                    <a:pt x="1683984" y="0"/>
                  </a:lnTo>
                  <a:lnTo>
                    <a:pt x="1683984" y="1209815"/>
                  </a:lnTo>
                  <a:lnTo>
                    <a:pt x="0" y="1209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49861" t="-90942" r="-55947" b="-95534"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627416" y="0"/>
              <a:ext cx="2106203" cy="2106203"/>
            </a:xfrm>
            <a:custGeom>
              <a:avLst/>
              <a:gdLst/>
              <a:ahLst/>
              <a:cxnLst/>
              <a:rect l="l" t="t" r="r" b="b"/>
              <a:pathLst>
                <a:path w="2106203" h="2106203" extrusionOk="0">
                  <a:moveTo>
                    <a:pt x="0" y="0"/>
                  </a:moveTo>
                  <a:lnTo>
                    <a:pt x="2106203" y="0"/>
                  </a:lnTo>
                  <a:lnTo>
                    <a:pt x="2106203" y="2106203"/>
                  </a:lnTo>
                  <a:lnTo>
                    <a:pt x="0" y="21062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95" name="Google Shape;95;p1"/>
          <p:cNvSpPr txBox="1"/>
          <p:nvPr/>
        </p:nvSpPr>
        <p:spPr>
          <a:xfrm>
            <a:off x="1206630" y="2326019"/>
            <a:ext cx="11998039" cy="2564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02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Les </a:t>
            </a:r>
            <a:r>
              <a:rPr lang="en-US" sz="11902" b="1" i="0" u="none" strike="noStrike" cap="none" dirty="0" err="1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Talelas</a:t>
            </a:r>
            <a:endParaRPr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289026" y="4831267"/>
            <a:ext cx="1749641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16"/>
              </a:lnSpc>
            </a:pP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Theme 4 : Sustainable Space Systems &amp; Orbital Lifecycle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D88A96-F89A-220F-8869-956D148DB6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096" y="8170284"/>
            <a:ext cx="2204466" cy="1376412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67850311-F40C-C624-C925-84CEFCD01D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9026" y="5888855"/>
            <a:ext cx="3522001" cy="1051162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41D5419B-1642-3F44-FD09-81AAE1333C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Google Shape;97;p1">
            <a:extLst>
              <a:ext uri="{FF2B5EF4-FFF2-40B4-BE49-F238E27FC236}">
                <a16:creationId xmlns:a16="http://schemas.microsoft.com/office/drawing/2014/main" id="{88C80C5A-C9C0-7C61-1EE7-C4667B355B05}"/>
              </a:ext>
            </a:extLst>
          </p:cNvPr>
          <p:cNvSpPr txBox="1"/>
          <p:nvPr/>
        </p:nvSpPr>
        <p:spPr>
          <a:xfrm>
            <a:off x="1289027" y="6944267"/>
            <a:ext cx="886490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latin typeface="Space Grotesk" pitchFamily="2" charset="0"/>
                <a:cs typeface="Space Grotesk" pitchFamily="2" charset="0"/>
              </a:rPr>
              <a:t>Because the sky shouldn't wait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Space Grotesk" pitchFamily="2" charset="0"/>
                <a:cs typeface="Space Grotesk" pitchFamily="2" charset="0"/>
              </a:rPr>
              <a:t>for someone on the ground to fix it.</a:t>
            </a:r>
            <a:endParaRPr lang="en-US" sz="2400" dirty="0">
              <a:solidFill>
                <a:srgbClr val="FFFFFF"/>
              </a:solidFill>
              <a:latin typeface="Space Grotesk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2E2EC1AB-1895-6AF3-CCE6-2E0330FB3F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3195473">
            <a:off x="-5112622" y="8218775"/>
            <a:ext cx="5726281" cy="57262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2C1F95A-5C0A-1947-89B2-E74C01F24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379386" y="6724649"/>
            <a:ext cx="2325208" cy="3185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AF1ACBB-4DCE-89A8-6999-BE817F09C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1121F3-AF2A-BE76-E1E9-8CABEA28D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26AA22B4-F4F1-486D-8109-A14479EA6B98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53D20A4-944D-CDC8-B65A-90E2EAF734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0DAEC58E-616D-C037-5A60-88BE4839E478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84AAA3-3402-B6F4-8CC8-3EA0732C00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FED5D-2989-9565-281C-B7D95FED49F2}"/>
              </a:ext>
            </a:extLst>
          </p:cNvPr>
          <p:cNvSpPr/>
          <p:nvPr/>
        </p:nvSpPr>
        <p:spPr>
          <a:xfrm>
            <a:off x="1207348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16257556-3BFC-3853-83E5-147D91B55CF8}"/>
              </a:ext>
            </a:extLst>
          </p:cNvPr>
          <p:cNvSpPr txBox="1"/>
          <p:nvPr/>
        </p:nvSpPr>
        <p:spPr>
          <a:xfrm>
            <a:off x="1454621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BB42110A-F912-446D-E97F-F9C1C62469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335556" y="7334556"/>
            <a:ext cx="5904888" cy="5904888"/>
          </a:xfrm>
          <a:prstGeom prst="rect">
            <a:avLst/>
          </a:prstGeom>
        </p:spPr>
      </p:pic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7997B487-EF5E-FAB3-DFE9-1F55FAB9B0FB}"/>
              </a:ext>
            </a:extLst>
          </p:cNvPr>
          <p:cNvSpPr txBox="1"/>
          <p:nvPr/>
        </p:nvSpPr>
        <p:spPr>
          <a:xfrm>
            <a:off x="4736192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86D78EA-26E2-96EF-3080-6278A16C983C}"/>
              </a:ext>
            </a:extLst>
          </p:cNvPr>
          <p:cNvSpPr/>
          <p:nvPr/>
        </p:nvSpPr>
        <p:spPr>
          <a:xfrm>
            <a:off x="5587872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BF51C17D-569D-D419-1F2D-94D6FA4ED090}"/>
              </a:ext>
            </a:extLst>
          </p:cNvPr>
          <p:cNvSpPr txBox="1"/>
          <p:nvPr/>
        </p:nvSpPr>
        <p:spPr>
          <a:xfrm>
            <a:off x="5835145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</a:t>
            </a: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82614889-10F5-E640-415A-D8050F672058}"/>
              </a:ext>
            </a:extLst>
          </p:cNvPr>
          <p:cNvSpPr txBox="1"/>
          <p:nvPr/>
        </p:nvSpPr>
        <p:spPr>
          <a:xfrm>
            <a:off x="9116716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2BFFF12-B472-7236-40E1-A9814D45F86D}"/>
              </a:ext>
            </a:extLst>
          </p:cNvPr>
          <p:cNvSpPr/>
          <p:nvPr/>
        </p:nvSpPr>
        <p:spPr>
          <a:xfrm>
            <a:off x="9968396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5D0A7436-088B-C264-468A-B3EA72297068}"/>
              </a:ext>
            </a:extLst>
          </p:cNvPr>
          <p:cNvSpPr txBox="1"/>
          <p:nvPr/>
        </p:nvSpPr>
        <p:spPr>
          <a:xfrm>
            <a:off x="10215669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Borrow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00492E7A-B257-185A-3CE1-8E0BB3AEAD2D}"/>
              </a:ext>
            </a:extLst>
          </p:cNvPr>
          <p:cNvSpPr txBox="1"/>
          <p:nvPr/>
        </p:nvSpPr>
        <p:spPr>
          <a:xfrm>
            <a:off x="13497240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</a:t>
            </a:r>
          </a:p>
        </p:txBody>
      </p:sp>
      <p:sp>
        <p:nvSpPr>
          <p:cNvPr id="24" name="Google Shape;97;p1">
            <a:extLst>
              <a:ext uri="{FF2B5EF4-FFF2-40B4-BE49-F238E27FC236}">
                <a16:creationId xmlns:a16="http://schemas.microsoft.com/office/drawing/2014/main" id="{4F74A3E6-E03B-A6D8-C711-9FC2B36E527E}"/>
              </a:ext>
            </a:extLst>
          </p:cNvPr>
          <p:cNvSpPr txBox="1"/>
          <p:nvPr/>
        </p:nvSpPr>
        <p:spPr>
          <a:xfrm>
            <a:off x="124911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Deterministic C++ state machine with 21 states &amp; 24 events  </a:t>
            </a:r>
          </a:p>
        </p:txBody>
      </p:sp>
    </p:spTree>
    <p:extLst>
      <p:ext uri="{BB962C8B-B14F-4D97-AF65-F5344CB8AC3E}">
        <p14:creationId xmlns:p14="http://schemas.microsoft.com/office/powerpoint/2010/main" val="843171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9FDED59D-2701-CA70-EC48-2B4DE3F5B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A86F48D-0A1D-BB3D-6EB4-DF407828C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5DCE12CB-70E6-3A8C-31E5-78FE628215BC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85C0A599-4560-AF15-36E0-F9D0C0A67E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FD7597FC-EC22-782A-A745-D8A098B22DA1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DCC5420-09F3-E8E9-EFD2-E3800BFF38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A3B2E6-BB53-6782-1C1A-4FD9EAA711EA}"/>
              </a:ext>
            </a:extLst>
          </p:cNvPr>
          <p:cNvSpPr/>
          <p:nvPr/>
        </p:nvSpPr>
        <p:spPr>
          <a:xfrm>
            <a:off x="1207348" y="3793104"/>
            <a:ext cx="6996328" cy="3410057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5EF6D068-D423-22CB-CFD2-9E4089808C55}"/>
              </a:ext>
            </a:extLst>
          </p:cNvPr>
          <p:cNvSpPr txBox="1"/>
          <p:nvPr/>
        </p:nvSpPr>
        <p:spPr>
          <a:xfrm>
            <a:off x="1454621" y="3945848"/>
            <a:ext cx="69963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</a:t>
            </a:r>
          </a:p>
        </p:txBody>
      </p:sp>
      <p:sp>
        <p:nvSpPr>
          <p:cNvPr id="38" name="Google Shape;97;p1">
            <a:extLst>
              <a:ext uri="{FF2B5EF4-FFF2-40B4-BE49-F238E27FC236}">
                <a16:creationId xmlns:a16="http://schemas.microsoft.com/office/drawing/2014/main" id="{6526ED36-6515-3E36-6A8F-B4F8FB997607}"/>
              </a:ext>
            </a:extLst>
          </p:cNvPr>
          <p:cNvSpPr txBox="1"/>
          <p:nvPr/>
        </p:nvSpPr>
        <p:spPr>
          <a:xfrm>
            <a:off x="124911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Deterministic C++ state machine with 21 states &amp; 24 events  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51FC264-D092-622C-9CD4-476FC36703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400000">
            <a:off x="15335556" y="7334556"/>
            <a:ext cx="5904888" cy="5904888"/>
          </a:xfrm>
          <a:prstGeom prst="rect">
            <a:avLst/>
          </a:prstGeom>
        </p:spPr>
      </p:pic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0201E797-2920-D458-1C67-5905BA2F8C9A}"/>
              </a:ext>
            </a:extLst>
          </p:cNvPr>
          <p:cNvSpPr txBox="1"/>
          <p:nvPr/>
        </p:nvSpPr>
        <p:spPr>
          <a:xfrm>
            <a:off x="1585249" y="6187343"/>
            <a:ext cx="348023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DEGR </a:t>
            </a:r>
            <a:r>
              <a:rPr lang="en-US" sz="2400" dirty="0" err="1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wheighting</a:t>
            </a:r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 &amp; median-Kalman filter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EAE3576-CFF0-AB86-C79E-49C3776A2C90}"/>
              </a:ext>
            </a:extLst>
          </p:cNvPr>
          <p:cNvSpPr/>
          <p:nvPr/>
        </p:nvSpPr>
        <p:spPr>
          <a:xfrm>
            <a:off x="8707946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D88782D3-E1D8-2FB6-62D4-7DF6BE7F590F}"/>
              </a:ext>
            </a:extLst>
          </p:cNvPr>
          <p:cNvSpPr txBox="1"/>
          <p:nvPr/>
        </p:nvSpPr>
        <p:spPr>
          <a:xfrm>
            <a:off x="8955219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</a:t>
            </a: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91529F55-985A-89C8-A8E3-4CD6B8EF8AD8}"/>
              </a:ext>
            </a:extLst>
          </p:cNvPr>
          <p:cNvSpPr txBox="1"/>
          <p:nvPr/>
        </p:nvSpPr>
        <p:spPr>
          <a:xfrm>
            <a:off x="12236790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0DF06FF-7DFE-7AF2-B056-C1F29B9A7DBB}"/>
              </a:ext>
            </a:extLst>
          </p:cNvPr>
          <p:cNvSpPr/>
          <p:nvPr/>
        </p:nvSpPr>
        <p:spPr>
          <a:xfrm>
            <a:off x="13088470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2D925EC0-5FCF-FA84-D730-F8CDF7FE43BD}"/>
              </a:ext>
            </a:extLst>
          </p:cNvPr>
          <p:cNvSpPr txBox="1"/>
          <p:nvPr/>
        </p:nvSpPr>
        <p:spPr>
          <a:xfrm>
            <a:off x="13335743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Borrow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70CD61A5-2EAD-36F6-1EB6-3654C003BD61}"/>
              </a:ext>
            </a:extLst>
          </p:cNvPr>
          <p:cNvSpPr txBox="1"/>
          <p:nvPr/>
        </p:nvSpPr>
        <p:spPr>
          <a:xfrm>
            <a:off x="16617314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</a:t>
            </a:r>
          </a:p>
        </p:txBody>
      </p:sp>
      <p:sp>
        <p:nvSpPr>
          <p:cNvPr id="7" name="Google Shape;97;p1">
            <a:extLst>
              <a:ext uri="{FF2B5EF4-FFF2-40B4-BE49-F238E27FC236}">
                <a16:creationId xmlns:a16="http://schemas.microsoft.com/office/drawing/2014/main" id="{6875FAD6-1DAA-2858-6FAD-947100587F15}"/>
              </a:ext>
            </a:extLst>
          </p:cNvPr>
          <p:cNvSpPr txBox="1"/>
          <p:nvPr/>
        </p:nvSpPr>
        <p:spPr>
          <a:xfrm>
            <a:off x="7669804" y="6582747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82453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7FADEAC-4BA6-EDEE-BEDF-C048B8B6F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166AB41-00EB-8592-88E4-601A0750F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DBA36CF2-CBB5-FB8A-B570-9B4E5DC615ED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12E6AD85-356F-A442-034B-4FA214FA80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77C5645D-9B61-D686-6ABE-1D0617451483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844B1-FD7D-2BB8-B7AD-70F5AD8843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B8CC71E-17DF-B405-C641-B859A148F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5335556" y="7334556"/>
            <a:ext cx="5904888" cy="5904888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283C38D-6A9A-AD05-8EFC-CF28C73BC4BD}"/>
              </a:ext>
            </a:extLst>
          </p:cNvPr>
          <p:cNvSpPr/>
          <p:nvPr/>
        </p:nvSpPr>
        <p:spPr>
          <a:xfrm>
            <a:off x="5801498" y="3793105"/>
            <a:ext cx="6898630" cy="3362438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1ACBBEC3-A269-1955-0815-73B971551E49}"/>
              </a:ext>
            </a:extLst>
          </p:cNvPr>
          <p:cNvSpPr txBox="1"/>
          <p:nvPr/>
        </p:nvSpPr>
        <p:spPr>
          <a:xfrm>
            <a:off x="6244648" y="4003904"/>
            <a:ext cx="39921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</a:t>
            </a: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51367C8C-6507-6124-B790-363580999C98}"/>
              </a:ext>
            </a:extLst>
          </p:cNvPr>
          <p:cNvSpPr txBox="1"/>
          <p:nvPr/>
        </p:nvSpPr>
        <p:spPr>
          <a:xfrm>
            <a:off x="12203823" y="6565130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FE4C8BD-7B4A-C186-0860-7664712A9B9B}"/>
              </a:ext>
            </a:extLst>
          </p:cNvPr>
          <p:cNvSpPr/>
          <p:nvPr/>
        </p:nvSpPr>
        <p:spPr>
          <a:xfrm>
            <a:off x="13088470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946A5B41-3911-F987-8150-498E9D85A8EE}"/>
              </a:ext>
            </a:extLst>
          </p:cNvPr>
          <p:cNvSpPr txBox="1"/>
          <p:nvPr/>
        </p:nvSpPr>
        <p:spPr>
          <a:xfrm>
            <a:off x="13335743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Borrow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D58B50DC-3E90-F1AA-25A9-87D619857A5B}"/>
              </a:ext>
            </a:extLst>
          </p:cNvPr>
          <p:cNvSpPr txBox="1"/>
          <p:nvPr/>
        </p:nvSpPr>
        <p:spPr>
          <a:xfrm>
            <a:off x="16617314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3847FCF-3E61-5D0C-95E0-6FDC22DD6927}"/>
              </a:ext>
            </a:extLst>
          </p:cNvPr>
          <p:cNvSpPr/>
          <p:nvPr/>
        </p:nvSpPr>
        <p:spPr>
          <a:xfrm>
            <a:off x="1207348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Google Shape;97;p1">
            <a:extLst>
              <a:ext uri="{FF2B5EF4-FFF2-40B4-BE49-F238E27FC236}">
                <a16:creationId xmlns:a16="http://schemas.microsoft.com/office/drawing/2014/main" id="{DFE7A84B-190E-5144-4F03-B328EC182BE6}"/>
              </a:ext>
            </a:extLst>
          </p:cNvPr>
          <p:cNvSpPr txBox="1"/>
          <p:nvPr/>
        </p:nvSpPr>
        <p:spPr>
          <a:xfrm>
            <a:off x="1454621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</a:t>
            </a:r>
          </a:p>
        </p:txBody>
      </p:sp>
      <p:sp>
        <p:nvSpPr>
          <p:cNvPr id="20" name="Google Shape;97;p1">
            <a:extLst>
              <a:ext uri="{FF2B5EF4-FFF2-40B4-BE49-F238E27FC236}">
                <a16:creationId xmlns:a16="http://schemas.microsoft.com/office/drawing/2014/main" id="{449610BC-E2F9-80ED-978B-AB129DD88386}"/>
              </a:ext>
            </a:extLst>
          </p:cNvPr>
          <p:cNvSpPr txBox="1"/>
          <p:nvPr/>
        </p:nvSpPr>
        <p:spPr>
          <a:xfrm>
            <a:off x="4736192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</a:t>
            </a:r>
          </a:p>
        </p:txBody>
      </p:sp>
      <p:sp>
        <p:nvSpPr>
          <p:cNvPr id="21" name="Google Shape;97;p1">
            <a:extLst>
              <a:ext uri="{FF2B5EF4-FFF2-40B4-BE49-F238E27FC236}">
                <a16:creationId xmlns:a16="http://schemas.microsoft.com/office/drawing/2014/main" id="{B5616875-652A-F437-5C83-FC8A5625E186}"/>
              </a:ext>
            </a:extLst>
          </p:cNvPr>
          <p:cNvSpPr txBox="1"/>
          <p:nvPr/>
        </p:nvSpPr>
        <p:spPr>
          <a:xfrm>
            <a:off x="6223444" y="6123228"/>
            <a:ext cx="348023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Route vital data through </a:t>
            </a:r>
            <a:r>
              <a:rPr lang="en-US" sz="2400" dirty="0" err="1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neighbours</a:t>
            </a:r>
            <a:endParaRPr lang="en-US" sz="24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sp>
        <p:nvSpPr>
          <p:cNvPr id="23" name="Google Shape;97;p1">
            <a:extLst>
              <a:ext uri="{FF2B5EF4-FFF2-40B4-BE49-F238E27FC236}">
                <a16:creationId xmlns:a16="http://schemas.microsoft.com/office/drawing/2014/main" id="{251FA1A7-47B2-B5DE-8E55-3358925CD66D}"/>
              </a:ext>
            </a:extLst>
          </p:cNvPr>
          <p:cNvSpPr txBox="1"/>
          <p:nvPr/>
        </p:nvSpPr>
        <p:spPr>
          <a:xfrm>
            <a:off x="124911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Deterministic C++ state machine with 21 states &amp; 24 events  </a:t>
            </a:r>
          </a:p>
        </p:txBody>
      </p:sp>
    </p:spTree>
    <p:extLst>
      <p:ext uri="{BB962C8B-B14F-4D97-AF65-F5344CB8AC3E}">
        <p14:creationId xmlns:p14="http://schemas.microsoft.com/office/powerpoint/2010/main" val="32773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CFF6343-FC1F-CB19-E5FB-144BF4ED1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70868F5-A84C-E2CE-0967-09504844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2D335856-B5B0-498F-3861-8F51C3F56F8D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4C5727B-19EB-9C0A-BCF7-3A6CB8443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BBF982A4-37E5-27BA-8D9B-3A5E1BCF0DCD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22012CA-148D-288D-ABDA-5BA10D8434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13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AEC421CF-2BA9-D099-76D2-E9D71D0DA9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200000">
            <a:off x="15335556" y="7334556"/>
            <a:ext cx="5904888" cy="590488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441CD77-AB44-D9DB-3EA1-AB4744101A15}"/>
              </a:ext>
            </a:extLst>
          </p:cNvPr>
          <p:cNvSpPr/>
          <p:nvPr/>
        </p:nvSpPr>
        <p:spPr>
          <a:xfrm>
            <a:off x="10206217" y="3793104"/>
            <a:ext cx="6874435" cy="3350645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5A38F75C-C86D-9CAB-C169-7553035AE570}"/>
              </a:ext>
            </a:extLst>
          </p:cNvPr>
          <p:cNvSpPr txBox="1"/>
          <p:nvPr/>
        </p:nvSpPr>
        <p:spPr>
          <a:xfrm>
            <a:off x="10594559" y="3945848"/>
            <a:ext cx="39921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Borrow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1DB268BC-C8E6-4CCF-5CD0-C5464CFE4D83}"/>
              </a:ext>
            </a:extLst>
          </p:cNvPr>
          <p:cNvSpPr txBox="1"/>
          <p:nvPr/>
        </p:nvSpPr>
        <p:spPr>
          <a:xfrm>
            <a:off x="16617314" y="64558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89169F-A0EE-0BBF-AE29-7AF1EA8F4E49}"/>
              </a:ext>
            </a:extLst>
          </p:cNvPr>
          <p:cNvSpPr/>
          <p:nvPr/>
        </p:nvSpPr>
        <p:spPr>
          <a:xfrm>
            <a:off x="1207348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Google Shape;97;p1">
            <a:extLst>
              <a:ext uri="{FF2B5EF4-FFF2-40B4-BE49-F238E27FC236}">
                <a16:creationId xmlns:a16="http://schemas.microsoft.com/office/drawing/2014/main" id="{72822E19-E9E0-3C4F-E0CB-847736331444}"/>
              </a:ext>
            </a:extLst>
          </p:cNvPr>
          <p:cNvSpPr txBox="1"/>
          <p:nvPr/>
        </p:nvSpPr>
        <p:spPr>
          <a:xfrm>
            <a:off x="1454621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</a:t>
            </a:r>
          </a:p>
        </p:txBody>
      </p:sp>
      <p:sp>
        <p:nvSpPr>
          <p:cNvPr id="20" name="Google Shape;97;p1">
            <a:extLst>
              <a:ext uri="{FF2B5EF4-FFF2-40B4-BE49-F238E27FC236}">
                <a16:creationId xmlns:a16="http://schemas.microsoft.com/office/drawing/2014/main" id="{BD43B26B-C4A1-F63F-14BF-C2872C293F7F}"/>
              </a:ext>
            </a:extLst>
          </p:cNvPr>
          <p:cNvSpPr txBox="1"/>
          <p:nvPr/>
        </p:nvSpPr>
        <p:spPr>
          <a:xfrm>
            <a:off x="4736192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33BCFD7-175C-A5BF-6417-5DE9F3CF267B}"/>
              </a:ext>
            </a:extLst>
          </p:cNvPr>
          <p:cNvSpPr/>
          <p:nvPr/>
        </p:nvSpPr>
        <p:spPr>
          <a:xfrm>
            <a:off x="5587872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Google Shape;97;p1">
            <a:extLst>
              <a:ext uri="{FF2B5EF4-FFF2-40B4-BE49-F238E27FC236}">
                <a16:creationId xmlns:a16="http://schemas.microsoft.com/office/drawing/2014/main" id="{82733CAC-2C5C-2EE5-8F1C-7538381E4D1B}"/>
              </a:ext>
            </a:extLst>
          </p:cNvPr>
          <p:cNvSpPr txBox="1"/>
          <p:nvPr/>
        </p:nvSpPr>
        <p:spPr>
          <a:xfrm>
            <a:off x="5835145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</a:t>
            </a:r>
          </a:p>
        </p:txBody>
      </p:sp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2C627DBC-9ECE-C0E9-1B9A-552F0DBF05CC}"/>
              </a:ext>
            </a:extLst>
          </p:cNvPr>
          <p:cNvSpPr txBox="1"/>
          <p:nvPr/>
        </p:nvSpPr>
        <p:spPr>
          <a:xfrm>
            <a:off x="9116716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</a:t>
            </a:r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0187D725-C546-5C33-FCDC-5C806843D666}"/>
              </a:ext>
            </a:extLst>
          </p:cNvPr>
          <p:cNvSpPr txBox="1"/>
          <p:nvPr/>
        </p:nvSpPr>
        <p:spPr>
          <a:xfrm>
            <a:off x="10585204" y="6012276"/>
            <a:ext cx="482476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Failed sensors are bypassed by streaming a neighbors' healthy data </a:t>
            </a:r>
          </a:p>
        </p:txBody>
      </p:sp>
      <p:sp>
        <p:nvSpPr>
          <p:cNvPr id="23" name="Google Shape;97;p1">
            <a:extLst>
              <a:ext uri="{FF2B5EF4-FFF2-40B4-BE49-F238E27FC236}">
                <a16:creationId xmlns:a16="http://schemas.microsoft.com/office/drawing/2014/main" id="{7073DF78-A587-B3FF-AD69-F3ACABB22278}"/>
              </a:ext>
            </a:extLst>
          </p:cNvPr>
          <p:cNvSpPr txBox="1"/>
          <p:nvPr/>
        </p:nvSpPr>
        <p:spPr>
          <a:xfrm>
            <a:off x="124911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Deterministic C++ state machine with 21 states &amp; 24 events  </a:t>
            </a:r>
          </a:p>
        </p:txBody>
      </p:sp>
    </p:spTree>
    <p:extLst>
      <p:ext uri="{BB962C8B-B14F-4D97-AF65-F5344CB8AC3E}">
        <p14:creationId xmlns:p14="http://schemas.microsoft.com/office/powerpoint/2010/main" val="3951064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9C1CFCE2-03EA-B892-D139-194F7591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9164728-1783-12DA-7EBF-8D9B981B0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F25D068A-139D-B86C-B793-826115E9FCEC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0E82DC15-7F6B-E1BA-E225-75E298E66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604231A0-22C0-B93C-3726-0F7423D0FA70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6B4A6BD-3BFD-5755-CF13-DEDAE7D4F7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14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9E3C66-3430-583A-02C0-BC57873560E6}"/>
              </a:ext>
            </a:extLst>
          </p:cNvPr>
          <p:cNvSpPr/>
          <p:nvPr/>
        </p:nvSpPr>
        <p:spPr>
          <a:xfrm>
            <a:off x="1207348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95BC02D4-BAC7-E331-D789-BFA78C8115FE}"/>
              </a:ext>
            </a:extLst>
          </p:cNvPr>
          <p:cNvSpPr txBox="1"/>
          <p:nvPr/>
        </p:nvSpPr>
        <p:spPr>
          <a:xfrm>
            <a:off x="1454621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B6B20348-597D-ED5C-8708-1F07549E37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335556" y="7334556"/>
            <a:ext cx="5904888" cy="5904888"/>
          </a:xfrm>
          <a:prstGeom prst="rect">
            <a:avLst/>
          </a:prstGeom>
        </p:spPr>
      </p:pic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6562D713-3F88-DD4F-107A-DDFB314DDABF}"/>
              </a:ext>
            </a:extLst>
          </p:cNvPr>
          <p:cNvSpPr txBox="1"/>
          <p:nvPr/>
        </p:nvSpPr>
        <p:spPr>
          <a:xfrm>
            <a:off x="4736192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FD70F4E-6CC2-6873-A3FD-0C505E6B3EE9}"/>
              </a:ext>
            </a:extLst>
          </p:cNvPr>
          <p:cNvSpPr/>
          <p:nvPr/>
        </p:nvSpPr>
        <p:spPr>
          <a:xfrm>
            <a:off x="5587872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3664169A-3915-D0C9-F402-C088DFDD7275}"/>
              </a:ext>
            </a:extLst>
          </p:cNvPr>
          <p:cNvSpPr txBox="1"/>
          <p:nvPr/>
        </p:nvSpPr>
        <p:spPr>
          <a:xfrm>
            <a:off x="5835145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</a:t>
            </a: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72D4B3D7-06F0-EDC9-AC02-7B7871B1AE94}"/>
              </a:ext>
            </a:extLst>
          </p:cNvPr>
          <p:cNvSpPr txBox="1"/>
          <p:nvPr/>
        </p:nvSpPr>
        <p:spPr>
          <a:xfrm>
            <a:off x="9116716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992F4BF-CE67-A114-91BB-B9737768DAE3}"/>
              </a:ext>
            </a:extLst>
          </p:cNvPr>
          <p:cNvSpPr/>
          <p:nvPr/>
        </p:nvSpPr>
        <p:spPr>
          <a:xfrm>
            <a:off x="9968396" y="3793105"/>
            <a:ext cx="3992182" cy="194581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A0584128-8DF5-B8B6-1907-168DF477B350}"/>
              </a:ext>
            </a:extLst>
          </p:cNvPr>
          <p:cNvSpPr txBox="1"/>
          <p:nvPr/>
        </p:nvSpPr>
        <p:spPr>
          <a:xfrm>
            <a:off x="10215669" y="3945848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Borrow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1CCE541C-A7DF-5883-A21C-5DDE76C0DEDC}"/>
              </a:ext>
            </a:extLst>
          </p:cNvPr>
          <p:cNvSpPr txBox="1"/>
          <p:nvPr/>
        </p:nvSpPr>
        <p:spPr>
          <a:xfrm>
            <a:off x="13497240" y="5198538"/>
            <a:ext cx="1315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</a:t>
            </a:r>
          </a:p>
        </p:txBody>
      </p:sp>
      <p:sp>
        <p:nvSpPr>
          <p:cNvPr id="24" name="Google Shape;97;p1">
            <a:extLst>
              <a:ext uri="{FF2B5EF4-FFF2-40B4-BE49-F238E27FC236}">
                <a16:creationId xmlns:a16="http://schemas.microsoft.com/office/drawing/2014/main" id="{0894D3C4-B141-50DF-C487-22BB8FEB30AD}"/>
              </a:ext>
            </a:extLst>
          </p:cNvPr>
          <p:cNvSpPr txBox="1"/>
          <p:nvPr/>
        </p:nvSpPr>
        <p:spPr>
          <a:xfrm>
            <a:off x="124911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Deterministic C++ state machine with 21 states &amp; 24 events  </a:t>
            </a:r>
          </a:p>
        </p:txBody>
      </p:sp>
      <p:sp>
        <p:nvSpPr>
          <p:cNvPr id="7" name="Google Shape;97;p1">
            <a:extLst>
              <a:ext uri="{FF2B5EF4-FFF2-40B4-BE49-F238E27FC236}">
                <a16:creationId xmlns:a16="http://schemas.microsoft.com/office/drawing/2014/main" id="{14359000-FE2E-E2EF-C604-F048C50469CA}"/>
              </a:ext>
            </a:extLst>
          </p:cNvPr>
          <p:cNvSpPr txBox="1"/>
          <p:nvPr/>
        </p:nvSpPr>
        <p:spPr>
          <a:xfrm>
            <a:off x="1207348" y="6588398"/>
            <a:ext cx="102780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-Validation on the European Space Agency’s OPSSAT-AD dataset</a:t>
            </a:r>
          </a:p>
        </p:txBody>
      </p:sp>
      <p:sp>
        <p:nvSpPr>
          <p:cNvPr id="20" name="Google Shape;97;p1">
            <a:extLst>
              <a:ext uri="{FF2B5EF4-FFF2-40B4-BE49-F238E27FC236}">
                <a16:creationId xmlns:a16="http://schemas.microsoft.com/office/drawing/2014/main" id="{DFFD3A13-4276-EC01-53D5-FF0EC285D93B}"/>
              </a:ext>
            </a:extLst>
          </p:cNvPr>
          <p:cNvSpPr txBox="1"/>
          <p:nvPr/>
        </p:nvSpPr>
        <p:spPr>
          <a:xfrm>
            <a:off x="1207348" y="6108079"/>
            <a:ext cx="62938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-SVD Anomaly Detector Pipeline</a:t>
            </a:r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D0747806-2972-9383-E318-7DE49860D9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600000">
            <a:off x="18755595" y="13078911"/>
            <a:ext cx="5834932" cy="5834932"/>
          </a:xfrm>
          <a:prstGeom prst="rect">
            <a:avLst/>
          </a:prstGeom>
        </p:spPr>
      </p:pic>
      <p:sp>
        <p:nvSpPr>
          <p:cNvPr id="25" name="Google Shape;97;p1">
            <a:extLst>
              <a:ext uri="{FF2B5EF4-FFF2-40B4-BE49-F238E27FC236}">
                <a16:creationId xmlns:a16="http://schemas.microsoft.com/office/drawing/2014/main" id="{EF1FABB9-84FE-0958-F0D8-CBC0E93833DD}"/>
              </a:ext>
            </a:extLst>
          </p:cNvPr>
          <p:cNvSpPr txBox="1"/>
          <p:nvPr/>
        </p:nvSpPr>
        <p:spPr>
          <a:xfrm>
            <a:off x="-5215124" y="11261547"/>
            <a:ext cx="629384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Preventing</a:t>
            </a:r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654E6BDE-39DA-D628-A697-33B0FFAEB90B}"/>
              </a:ext>
            </a:extLst>
          </p:cNvPr>
          <p:cNvSpPr txBox="1"/>
          <p:nvPr/>
        </p:nvSpPr>
        <p:spPr>
          <a:xfrm>
            <a:off x="-5215125" y="11799734"/>
            <a:ext cx="629384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8000" dirty="0">
                <a:solidFill>
                  <a:schemeClr val="bg2">
                    <a:lumMod val="40000"/>
                    <a:lumOff val="60000"/>
                  </a:schemeClr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27,8</a:t>
            </a:r>
          </a:p>
        </p:txBody>
      </p:sp>
      <p:sp>
        <p:nvSpPr>
          <p:cNvPr id="29" name="Google Shape;97;p1">
            <a:extLst>
              <a:ext uri="{FF2B5EF4-FFF2-40B4-BE49-F238E27FC236}">
                <a16:creationId xmlns:a16="http://schemas.microsoft.com/office/drawing/2014/main" id="{015232EE-5823-AA59-19CB-AD6AE707E90B}"/>
              </a:ext>
            </a:extLst>
          </p:cNvPr>
          <p:cNvSpPr txBox="1"/>
          <p:nvPr/>
        </p:nvSpPr>
        <p:spPr>
          <a:xfrm>
            <a:off x="-5215126" y="13204935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Replacement Satellites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Or future debris-risk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90ABB0A-59A1-90AE-D247-5CCD0BCBEE6B}"/>
              </a:ext>
            </a:extLst>
          </p:cNvPr>
          <p:cNvSpPr/>
          <p:nvPr/>
        </p:nvSpPr>
        <p:spPr>
          <a:xfrm>
            <a:off x="-5481826" y="10932071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Google Shape;97;p1">
            <a:extLst>
              <a:ext uri="{FF2B5EF4-FFF2-40B4-BE49-F238E27FC236}">
                <a16:creationId xmlns:a16="http://schemas.microsoft.com/office/drawing/2014/main" id="{6B5457F9-54A0-A335-91F5-753EC15F9781}"/>
              </a:ext>
            </a:extLst>
          </p:cNvPr>
          <p:cNvSpPr txBox="1"/>
          <p:nvPr/>
        </p:nvSpPr>
        <p:spPr>
          <a:xfrm>
            <a:off x="-840820" y="11261547"/>
            <a:ext cx="629384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Saving </a:t>
            </a:r>
          </a:p>
        </p:txBody>
      </p:sp>
      <p:sp>
        <p:nvSpPr>
          <p:cNvPr id="35" name="Google Shape;97;p1">
            <a:extLst>
              <a:ext uri="{FF2B5EF4-FFF2-40B4-BE49-F238E27FC236}">
                <a16:creationId xmlns:a16="http://schemas.microsoft.com/office/drawing/2014/main" id="{1747ED14-C631-80A8-C8A7-C00B67D3941C}"/>
              </a:ext>
            </a:extLst>
          </p:cNvPr>
          <p:cNvSpPr txBox="1"/>
          <p:nvPr/>
        </p:nvSpPr>
        <p:spPr>
          <a:xfrm>
            <a:off x="-840821" y="11799734"/>
            <a:ext cx="629384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8000" dirty="0">
                <a:solidFill>
                  <a:schemeClr val="bg2">
                    <a:lumMod val="40000"/>
                    <a:lumOff val="60000"/>
                  </a:schemeClr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8,3m</a:t>
            </a:r>
          </a:p>
        </p:txBody>
      </p:sp>
      <p:sp>
        <p:nvSpPr>
          <p:cNvPr id="37" name="Google Shape;97;p1">
            <a:extLst>
              <a:ext uri="{FF2B5EF4-FFF2-40B4-BE49-F238E27FC236}">
                <a16:creationId xmlns:a16="http://schemas.microsoft.com/office/drawing/2014/main" id="{08B88CFF-9EEB-DF90-DB22-87823B00D50A}"/>
              </a:ext>
            </a:extLst>
          </p:cNvPr>
          <p:cNvSpPr txBox="1"/>
          <p:nvPr/>
        </p:nvSpPr>
        <p:spPr>
          <a:xfrm>
            <a:off x="-840822" y="13204935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Tons of CO² equivalent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launch emissions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9332977-B94D-509C-C420-46EFA501AE24}"/>
              </a:ext>
            </a:extLst>
          </p:cNvPr>
          <p:cNvSpPr/>
          <p:nvPr/>
        </p:nvSpPr>
        <p:spPr>
          <a:xfrm>
            <a:off x="-1107522" y="10932071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" name="Google Shape;97;p1">
            <a:extLst>
              <a:ext uri="{FF2B5EF4-FFF2-40B4-BE49-F238E27FC236}">
                <a16:creationId xmlns:a16="http://schemas.microsoft.com/office/drawing/2014/main" id="{860B854E-14E0-8A5B-B5B0-C63C6D16D9CC}"/>
              </a:ext>
            </a:extLst>
          </p:cNvPr>
          <p:cNvSpPr txBox="1"/>
          <p:nvPr/>
        </p:nvSpPr>
        <p:spPr>
          <a:xfrm>
            <a:off x="3533484" y="11261547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Reduces unnecessary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mass sent to orbit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4DCC199-3FFD-7863-F42B-B32178659019}"/>
              </a:ext>
            </a:extLst>
          </p:cNvPr>
          <p:cNvSpPr/>
          <p:nvPr/>
        </p:nvSpPr>
        <p:spPr>
          <a:xfrm>
            <a:off x="3266782" y="10932071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D651AD2-B657-2A7E-96CD-CEBCE659E4AB}"/>
              </a:ext>
            </a:extLst>
          </p:cNvPr>
          <p:cNvSpPr/>
          <p:nvPr/>
        </p:nvSpPr>
        <p:spPr>
          <a:xfrm>
            <a:off x="3533484" y="13802648"/>
            <a:ext cx="3417144" cy="1631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Google Shape;97;p1">
            <a:extLst>
              <a:ext uri="{FF2B5EF4-FFF2-40B4-BE49-F238E27FC236}">
                <a16:creationId xmlns:a16="http://schemas.microsoft.com/office/drawing/2014/main" id="{9C8A5980-97EC-885E-AA62-FC1171AFD9AB}"/>
              </a:ext>
            </a:extLst>
          </p:cNvPr>
          <p:cNvSpPr txBox="1"/>
          <p:nvPr/>
        </p:nvSpPr>
        <p:spPr>
          <a:xfrm>
            <a:off x="1207348" y="7166263"/>
            <a:ext cx="134230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-Achieving 0,99 accuracy : Under a 437 MHz UHF link model</a:t>
            </a:r>
          </a:p>
        </p:txBody>
      </p:sp>
      <p:sp>
        <p:nvSpPr>
          <p:cNvPr id="19" name="Google Shape;97;p1">
            <a:extLst>
              <a:ext uri="{FF2B5EF4-FFF2-40B4-BE49-F238E27FC236}">
                <a16:creationId xmlns:a16="http://schemas.microsoft.com/office/drawing/2014/main" id="{E1B5C108-8A2C-EC1A-88E3-82052FC4E545}"/>
              </a:ext>
            </a:extLst>
          </p:cNvPr>
          <p:cNvSpPr txBox="1"/>
          <p:nvPr/>
        </p:nvSpPr>
        <p:spPr>
          <a:xfrm>
            <a:off x="1207348" y="7733501"/>
            <a:ext cx="134230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-Maintains 9dB of link margin at around 1000 km.</a:t>
            </a:r>
          </a:p>
        </p:txBody>
      </p:sp>
      <p:sp>
        <p:nvSpPr>
          <p:cNvPr id="21" name="Google Shape;97;p1">
            <a:extLst>
              <a:ext uri="{FF2B5EF4-FFF2-40B4-BE49-F238E27FC236}">
                <a16:creationId xmlns:a16="http://schemas.microsoft.com/office/drawing/2014/main" id="{EE033560-8C3A-A848-95FC-86CB6E0EAF23}"/>
              </a:ext>
            </a:extLst>
          </p:cNvPr>
          <p:cNvSpPr txBox="1"/>
          <p:nvPr/>
        </p:nvSpPr>
        <p:spPr>
          <a:xfrm>
            <a:off x="1207348" y="8314964"/>
            <a:ext cx="134230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-Estimated usable range of 2800 km.</a:t>
            </a:r>
          </a:p>
        </p:txBody>
      </p:sp>
    </p:spTree>
    <p:extLst>
      <p:ext uri="{BB962C8B-B14F-4D97-AF65-F5344CB8AC3E}">
        <p14:creationId xmlns:p14="http://schemas.microsoft.com/office/powerpoint/2010/main" val="3149902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6194CBD0-C8DD-6692-44F2-67D046130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607DF1A-39F7-520F-C254-94DD404C1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E8A3F106-1C4C-CBBE-EE42-48C02D9972BE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C07B4D13-8B22-B92D-6A7D-9F7EA84296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D455D38A-7BC8-6E09-216E-239A8E81E0EB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Impact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2526942-B09A-2F48-EE9B-C81A304D08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15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7FD8618-F64C-5538-C480-F2ACC67EE8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600000">
            <a:off x="15370533" y="6738938"/>
            <a:ext cx="5834932" cy="5834932"/>
          </a:xfrm>
          <a:prstGeom prst="rect">
            <a:avLst/>
          </a:prstGeom>
        </p:spPr>
      </p:pic>
      <p:pic>
        <p:nvPicPr>
          <p:cNvPr id="40" name="Graphique 39">
            <a:extLst>
              <a:ext uri="{FF2B5EF4-FFF2-40B4-BE49-F238E27FC236}">
                <a16:creationId xmlns:a16="http://schemas.microsoft.com/office/drawing/2014/main" id="{FAD5B73D-439B-EB2D-A123-7263C24F95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0802906" y="9210162"/>
            <a:ext cx="5904888" cy="5904888"/>
          </a:xfrm>
          <a:prstGeom prst="rect">
            <a:avLst/>
          </a:prstGeom>
        </p:spPr>
      </p:pic>
      <p:sp>
        <p:nvSpPr>
          <p:cNvPr id="5" name="Google Shape;97;p1">
            <a:extLst>
              <a:ext uri="{FF2B5EF4-FFF2-40B4-BE49-F238E27FC236}">
                <a16:creationId xmlns:a16="http://schemas.microsoft.com/office/drawing/2014/main" id="{BFAEAC5A-4E91-CBF4-35F7-EEEA3D984C50}"/>
              </a:ext>
            </a:extLst>
          </p:cNvPr>
          <p:cNvSpPr txBox="1"/>
          <p:nvPr/>
        </p:nvSpPr>
        <p:spPr>
          <a:xfrm>
            <a:off x="1474048" y="4164499"/>
            <a:ext cx="629384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Preventing</a:t>
            </a:r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443132C6-E753-815E-E1CD-D47B5C1912FF}"/>
              </a:ext>
            </a:extLst>
          </p:cNvPr>
          <p:cNvSpPr txBox="1"/>
          <p:nvPr/>
        </p:nvSpPr>
        <p:spPr>
          <a:xfrm>
            <a:off x="1207348" y="3115762"/>
            <a:ext cx="826050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Across a 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50-year</a:t>
            </a:r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 reference industry growth-model</a:t>
            </a:r>
          </a:p>
        </p:txBody>
      </p:sp>
      <p:sp>
        <p:nvSpPr>
          <p:cNvPr id="6" name="Google Shape;97;p1">
            <a:extLst>
              <a:ext uri="{FF2B5EF4-FFF2-40B4-BE49-F238E27FC236}">
                <a16:creationId xmlns:a16="http://schemas.microsoft.com/office/drawing/2014/main" id="{BDABEEAE-FA33-DB54-7DD0-4BD9961A6921}"/>
              </a:ext>
            </a:extLst>
          </p:cNvPr>
          <p:cNvSpPr txBox="1"/>
          <p:nvPr/>
        </p:nvSpPr>
        <p:spPr>
          <a:xfrm>
            <a:off x="1474047" y="4702686"/>
            <a:ext cx="629384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8000" dirty="0">
                <a:solidFill>
                  <a:schemeClr val="bg2">
                    <a:lumMod val="40000"/>
                    <a:lumOff val="60000"/>
                  </a:schemeClr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27,8</a:t>
            </a:r>
          </a:p>
        </p:txBody>
      </p:sp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ECACE327-B08B-D849-8ACA-450F9E08A6AC}"/>
              </a:ext>
            </a:extLst>
          </p:cNvPr>
          <p:cNvSpPr txBox="1"/>
          <p:nvPr/>
        </p:nvSpPr>
        <p:spPr>
          <a:xfrm>
            <a:off x="1474046" y="6107887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Replacement Satellites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Or future debris-risk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78C2D7-A7E8-4EB0-FF6F-FB3E795940DA}"/>
              </a:ext>
            </a:extLst>
          </p:cNvPr>
          <p:cNvSpPr/>
          <p:nvPr/>
        </p:nvSpPr>
        <p:spPr>
          <a:xfrm>
            <a:off x="1207346" y="3835023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Google Shape;97;p1">
            <a:extLst>
              <a:ext uri="{FF2B5EF4-FFF2-40B4-BE49-F238E27FC236}">
                <a16:creationId xmlns:a16="http://schemas.microsoft.com/office/drawing/2014/main" id="{4DE92DBC-CCE6-A7BE-E5D1-29450AFE2322}"/>
              </a:ext>
            </a:extLst>
          </p:cNvPr>
          <p:cNvSpPr txBox="1"/>
          <p:nvPr/>
        </p:nvSpPr>
        <p:spPr>
          <a:xfrm>
            <a:off x="5848352" y="4164499"/>
            <a:ext cx="629384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Saving </a:t>
            </a:r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FEA8738C-A7B1-BBE4-31F9-F7D84305B3C5}"/>
              </a:ext>
            </a:extLst>
          </p:cNvPr>
          <p:cNvSpPr txBox="1"/>
          <p:nvPr/>
        </p:nvSpPr>
        <p:spPr>
          <a:xfrm>
            <a:off x="5848351" y="4702686"/>
            <a:ext cx="629384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8000" dirty="0">
                <a:solidFill>
                  <a:schemeClr val="bg2">
                    <a:lumMod val="40000"/>
                    <a:lumOff val="60000"/>
                  </a:schemeClr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8,3m</a:t>
            </a: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57E1A842-E737-E12D-7AE4-289A0D9E409D}"/>
              </a:ext>
            </a:extLst>
          </p:cNvPr>
          <p:cNvSpPr txBox="1"/>
          <p:nvPr/>
        </p:nvSpPr>
        <p:spPr>
          <a:xfrm>
            <a:off x="5848350" y="6107887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Tons of CO² equivalent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launch emissions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E61FA4-2696-8B1F-6C1A-AF7B7B4674C6}"/>
              </a:ext>
            </a:extLst>
          </p:cNvPr>
          <p:cNvSpPr/>
          <p:nvPr/>
        </p:nvSpPr>
        <p:spPr>
          <a:xfrm>
            <a:off x="5581650" y="3835023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Google Shape;97;p1">
            <a:extLst>
              <a:ext uri="{FF2B5EF4-FFF2-40B4-BE49-F238E27FC236}">
                <a16:creationId xmlns:a16="http://schemas.microsoft.com/office/drawing/2014/main" id="{09133508-4EBD-C011-7132-8FFA9B46068E}"/>
              </a:ext>
            </a:extLst>
          </p:cNvPr>
          <p:cNvSpPr txBox="1"/>
          <p:nvPr/>
        </p:nvSpPr>
        <p:spPr>
          <a:xfrm>
            <a:off x="10222656" y="4164499"/>
            <a:ext cx="629384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Reduces unnecessary</a:t>
            </a:r>
          </a:p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mass sent to orbit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F7F80D-5987-9666-4031-45DBD8DF10A6}"/>
              </a:ext>
            </a:extLst>
          </p:cNvPr>
          <p:cNvSpPr/>
          <p:nvPr/>
        </p:nvSpPr>
        <p:spPr>
          <a:xfrm>
            <a:off x="9955954" y="3835023"/>
            <a:ext cx="4107604" cy="33658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0B54A6-CFFF-6D48-1665-9A1192F7634F}"/>
              </a:ext>
            </a:extLst>
          </p:cNvPr>
          <p:cNvSpPr/>
          <p:nvPr/>
        </p:nvSpPr>
        <p:spPr>
          <a:xfrm>
            <a:off x="10222656" y="6705600"/>
            <a:ext cx="3417144" cy="1631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7531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61E758B6-4E26-1F17-930E-AFE7A8E6E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91D335A-2B9B-4326-830E-4B83AE27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0DEF8869-D760-2264-8ADC-3E204E434934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01C0D33F-1088-5F11-5484-9241E575E4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88153144-DF60-B64D-FC14-8D24AB1C400A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SDG Alignment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74DE23-80FC-C0EB-4AFB-4EEA1BFD05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16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0442ACB-23BA-0646-3326-31419028C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348" y="3392758"/>
            <a:ext cx="2801848" cy="278911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2DABAE2-E959-7417-4143-80429B69F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9523" y="6648091"/>
            <a:ext cx="2801847" cy="28018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5D6F817-7AA0-18A6-400E-6A7336C89A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7350" y="6594977"/>
            <a:ext cx="2801846" cy="2854961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7B6FAFF6-6763-C3AF-E5B8-A784D2CE14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300000">
            <a:off x="13879075" y="5519547"/>
            <a:ext cx="7381228" cy="73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72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6534047-81EE-2267-87C1-D0E443FE7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FB5FF43-8F02-A54D-C84F-E5D597A0B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5D49B23D-D7EB-F3C1-8D55-C98A214CCFB3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E5CBB1C-374F-D8E2-FCF5-80037F5D6B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0A0BADE9-B0CC-6AF8-7A27-0794CA4DE399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Scalability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CD3581F-76D9-C508-8990-1B74E1EB3A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17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069AB8-9B67-AAC7-65EF-29C557A5F3E1}"/>
              </a:ext>
            </a:extLst>
          </p:cNvPr>
          <p:cNvSpPr txBox="1"/>
          <p:nvPr/>
        </p:nvSpPr>
        <p:spPr>
          <a:xfrm>
            <a:off x="1207348" y="3158604"/>
            <a:ext cx="1136765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Helvetica" pitchFamily="2" charset="0"/>
              </a:rPr>
              <a:t>Shared computation</a:t>
            </a:r>
            <a:r>
              <a:rPr lang="en-US" sz="4000" b="0" i="0" u="none" strike="noStrike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endParaRPr lang="en-US" sz="4000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 rtl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Helvetica" pitchFamily="2" charset="0"/>
              </a:rPr>
              <a:t>Faster fault detection </a:t>
            </a:r>
          </a:p>
          <a:p>
            <a:pPr marL="285750" indent="-285750" rtl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Helvetica" pitchFamily="2" charset="0"/>
              </a:rPr>
              <a:t>Multi-band communication</a:t>
            </a:r>
          </a:p>
          <a:p>
            <a:pPr marL="285750" indent="-285750" rtl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Helvetica" pitchFamily="2" charset="0"/>
              </a:rPr>
              <a:t>Encryption layer </a:t>
            </a:r>
            <a:br>
              <a:rPr lang="en-US" sz="4000" dirty="0">
                <a:solidFill>
                  <a:schemeClr val="bg1"/>
                </a:solidFill>
                <a:latin typeface="Helvetica" pitchFamily="2" charset="0"/>
              </a:rPr>
            </a:br>
            <a:endParaRPr lang="LID4096" sz="40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CEBFC991-F03E-A584-48C8-C80213A0A4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974028">
            <a:off x="13879075" y="5519547"/>
            <a:ext cx="7381228" cy="73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40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085B9E74-1224-77CF-E814-F00709BA0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D3EFAD3-B3D1-F5DA-A369-92ACCF733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BF775802-D228-3EA3-ADC3-EEFE6A595144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ED599E02-D076-F636-B9FE-0CF71225A2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03EC84F-CDF1-AEEE-E6F5-EB1173C746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18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BB0D9A3-1220-C707-9237-2B2405F78F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342634">
            <a:off x="13879075" y="5519547"/>
            <a:ext cx="7381228" cy="7381228"/>
          </a:xfrm>
          <a:prstGeom prst="rect">
            <a:avLst/>
          </a:prstGeom>
        </p:spPr>
      </p:pic>
      <p:sp>
        <p:nvSpPr>
          <p:cNvPr id="7" name="Google Shape;97;p1">
            <a:extLst>
              <a:ext uri="{FF2B5EF4-FFF2-40B4-BE49-F238E27FC236}">
                <a16:creationId xmlns:a16="http://schemas.microsoft.com/office/drawing/2014/main" id="{A5AC08FD-9A0D-4CFE-9315-B4758BD2DCD8}"/>
              </a:ext>
            </a:extLst>
          </p:cNvPr>
          <p:cNvSpPr txBox="1"/>
          <p:nvPr/>
        </p:nvSpPr>
        <p:spPr>
          <a:xfrm>
            <a:off x="1207348" y="2284416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" sz="2400" dirty="0">
                <a:solidFill>
                  <a:schemeClr val="bg1"/>
                </a:solidFill>
                <a:latin typeface="Helvetica" pitchFamily="2" charset="0"/>
              </a:rPr>
              <a:t>We are already within the process of forming a scientific paper for SISP</a:t>
            </a:r>
            <a:endParaRPr lang="en-US" sz="40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B59476-F853-C77D-531C-61B562EE0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347" y="2913818"/>
            <a:ext cx="9761895" cy="526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96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F5226BC5-9101-2F36-145F-0BAB0332B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FA4C758-869F-B076-10E8-024D6812C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4213FA8B-87BC-5ABB-7A2A-D68128A60A5B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9657A2C-40FA-E437-0C6A-581730A136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00B39679-9F1B-5EEE-9E42-9C5C40F59518}"/>
              </a:ext>
            </a:extLst>
          </p:cNvPr>
          <p:cNvSpPr txBox="1"/>
          <p:nvPr/>
        </p:nvSpPr>
        <p:spPr>
          <a:xfrm>
            <a:off x="1207348" y="27068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Conclusion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95726AA-B362-3A11-437D-03B2555379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19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8FDFC-91C2-EC98-08F3-B792C8B3CC4B}"/>
              </a:ext>
            </a:extLst>
          </p:cNvPr>
          <p:cNvSpPr txBox="1"/>
          <p:nvPr/>
        </p:nvSpPr>
        <p:spPr>
          <a:xfrm>
            <a:off x="1207347" y="3999504"/>
            <a:ext cx="1327292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-&gt;We don’t need to launch more backup hardware into space. Like the myth, our project NUWA patches the collapsing orbital architecture from within, replacing physical debris risks with intelligent, cooperative software.</a:t>
            </a:r>
            <a:endParaRPr lang="LID4096" sz="40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45C15C5-6A75-B72B-D22D-C7761432FF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342634">
            <a:off x="13879075" y="5519547"/>
            <a:ext cx="7381228" cy="73812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86D2C1-CA66-A2C6-3A00-6EA0B28C4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5718" y="11579663"/>
            <a:ext cx="2346567" cy="23465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F77777-D004-0628-215D-D8E89A41A5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718" y="10601948"/>
            <a:ext cx="2391895" cy="23918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6B1C4CF-F885-2542-6A56-A24001AD5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8831" y="11579663"/>
            <a:ext cx="2396369" cy="239636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D1E734F-9EA0-DB57-ECD5-49F25FC9B1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556" y="12801589"/>
            <a:ext cx="2348885" cy="234888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823284-2127-54A7-8B51-1A5E5D1812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7009" y="12993843"/>
            <a:ext cx="2403929" cy="240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17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56D3BAB-F680-0A05-F4CE-EB1D06BEF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6B7B6F5-6E4E-5874-BAE9-C9F73465B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B8FD530F-DCE9-F51A-3360-D894425AC1D5}"/>
              </a:ext>
            </a:extLst>
          </p:cNvPr>
          <p:cNvSpPr/>
          <p:nvPr/>
        </p:nvSpPr>
        <p:spPr>
          <a:xfrm>
            <a:off x="1028700" y="1019175"/>
            <a:ext cx="1794252" cy="596589"/>
          </a:xfrm>
          <a:custGeom>
            <a:avLst/>
            <a:gdLst/>
            <a:ahLst/>
            <a:cxnLst/>
            <a:rect l="l" t="t" r="r" b="b"/>
            <a:pathLst>
              <a:path w="1794252" h="596589" extrusionOk="0">
                <a:moveTo>
                  <a:pt x="0" y="0"/>
                </a:moveTo>
                <a:lnTo>
                  <a:pt x="1794252" y="0"/>
                </a:lnTo>
                <a:lnTo>
                  <a:pt x="1794252" y="596588"/>
                </a:lnTo>
                <a:lnTo>
                  <a:pt x="0" y="596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LID4096"/>
          </a:p>
        </p:txBody>
      </p:sp>
      <p:pic>
        <p:nvPicPr>
          <p:cNvPr id="9" name="Graphique 8" hidden="1">
            <a:extLst>
              <a:ext uri="{FF2B5EF4-FFF2-40B4-BE49-F238E27FC236}">
                <a16:creationId xmlns:a16="http://schemas.microsoft.com/office/drawing/2014/main" id="{CD611CB3-50AE-7D7E-F09A-019E0E8C01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566" y="2720120"/>
            <a:ext cx="4883851" cy="3051797"/>
          </a:xfrm>
          <a:prstGeom prst="rect">
            <a:avLst/>
          </a:prstGeom>
        </p:spPr>
      </p:pic>
      <p:grpSp>
        <p:nvGrpSpPr>
          <p:cNvPr id="88" name="Google Shape;88;p1">
            <a:extLst>
              <a:ext uri="{FF2B5EF4-FFF2-40B4-BE49-F238E27FC236}">
                <a16:creationId xmlns:a16="http://schemas.microsoft.com/office/drawing/2014/main" id="{672DF549-14D9-E24B-ADD0-A84C77DEE05E}"/>
              </a:ext>
            </a:extLst>
          </p:cNvPr>
          <p:cNvGrpSpPr/>
          <p:nvPr/>
        </p:nvGrpSpPr>
        <p:grpSpPr>
          <a:xfrm>
            <a:off x="11811951" y="8396710"/>
            <a:ext cx="5447349" cy="1149986"/>
            <a:chOff x="0" y="0"/>
            <a:chExt cx="9976834" cy="2106203"/>
          </a:xfrm>
        </p:grpSpPr>
        <p:grpSp>
          <p:nvGrpSpPr>
            <p:cNvPr id="89" name="Google Shape;89;p1">
              <a:extLst>
                <a:ext uri="{FF2B5EF4-FFF2-40B4-BE49-F238E27FC236}">
                  <a16:creationId xmlns:a16="http://schemas.microsoft.com/office/drawing/2014/main" id="{4B1C15EC-C268-EE4F-F884-E48D84DAE858}"/>
                </a:ext>
              </a:extLst>
            </p:cNvPr>
            <p:cNvGrpSpPr/>
            <p:nvPr/>
          </p:nvGrpSpPr>
          <p:grpSpPr>
            <a:xfrm>
              <a:off x="0" y="448306"/>
              <a:ext cx="9976834" cy="1447835"/>
              <a:chOff x="0" y="-7190"/>
              <a:chExt cx="1970733" cy="285992"/>
            </a:xfrm>
          </p:grpSpPr>
          <p:sp>
            <p:nvSpPr>
              <p:cNvPr id="90" name="Google Shape;90;p1">
                <a:extLst>
                  <a:ext uri="{FF2B5EF4-FFF2-40B4-BE49-F238E27FC236}">
                    <a16:creationId xmlns:a16="http://schemas.microsoft.com/office/drawing/2014/main" id="{4106CC3C-2176-B2B7-B3BB-7FA909B10C05}"/>
                  </a:ext>
                </a:extLst>
              </p:cNvPr>
              <p:cNvSpPr/>
              <p:nvPr/>
            </p:nvSpPr>
            <p:spPr>
              <a:xfrm>
                <a:off x="0" y="-7190"/>
                <a:ext cx="1970733" cy="278802"/>
              </a:xfrm>
              <a:custGeom>
                <a:avLst/>
                <a:gdLst/>
                <a:ahLst/>
                <a:cxnLst/>
                <a:rect l="l" t="t" r="r" b="b"/>
                <a:pathLst>
                  <a:path w="1970733" h="278802" extrusionOk="0">
                    <a:moveTo>
                      <a:pt x="17589" y="0"/>
                    </a:moveTo>
                    <a:lnTo>
                      <a:pt x="1953144" y="0"/>
                    </a:lnTo>
                    <a:cubicBezTo>
                      <a:pt x="1957808" y="0"/>
                      <a:pt x="1962282" y="1853"/>
                      <a:pt x="1965581" y="5152"/>
                    </a:cubicBezTo>
                    <a:cubicBezTo>
                      <a:pt x="1968879" y="8450"/>
                      <a:pt x="1970733" y="12924"/>
                      <a:pt x="1970733" y="17589"/>
                    </a:cubicBezTo>
                    <a:lnTo>
                      <a:pt x="1970733" y="261213"/>
                    </a:lnTo>
                    <a:cubicBezTo>
                      <a:pt x="1970733" y="265878"/>
                      <a:pt x="1968879" y="270352"/>
                      <a:pt x="1965581" y="273650"/>
                    </a:cubicBezTo>
                    <a:cubicBezTo>
                      <a:pt x="1962282" y="276949"/>
                      <a:pt x="1957808" y="278802"/>
                      <a:pt x="1953144" y="278802"/>
                    </a:cubicBezTo>
                    <a:lnTo>
                      <a:pt x="17589" y="278802"/>
                    </a:lnTo>
                    <a:cubicBezTo>
                      <a:pt x="12924" y="278802"/>
                      <a:pt x="8450" y="276949"/>
                      <a:pt x="5152" y="273650"/>
                    </a:cubicBezTo>
                    <a:cubicBezTo>
                      <a:pt x="1853" y="270352"/>
                      <a:pt x="0" y="265878"/>
                      <a:pt x="0" y="261213"/>
                    </a:cubicBezTo>
                    <a:lnTo>
                      <a:pt x="0" y="17589"/>
                    </a:lnTo>
                    <a:cubicBezTo>
                      <a:pt x="0" y="12924"/>
                      <a:pt x="1853" y="8450"/>
                      <a:pt x="5152" y="5152"/>
                    </a:cubicBezTo>
                    <a:cubicBezTo>
                      <a:pt x="8450" y="1853"/>
                      <a:pt x="12924" y="0"/>
                      <a:pt x="17589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">
                <a:extLst>
                  <a:ext uri="{FF2B5EF4-FFF2-40B4-BE49-F238E27FC236}">
                    <a16:creationId xmlns:a16="http://schemas.microsoft.com/office/drawing/2014/main" id="{79C479AD-ED48-8A8B-3FEF-6D8754063792}"/>
                  </a:ext>
                </a:extLst>
              </p:cNvPr>
              <p:cNvSpPr txBox="1"/>
              <p:nvPr/>
            </p:nvSpPr>
            <p:spPr>
              <a:xfrm>
                <a:off x="0" y="47625"/>
                <a:ext cx="1970733" cy="2311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63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92;p1">
              <a:extLst>
                <a:ext uri="{FF2B5EF4-FFF2-40B4-BE49-F238E27FC236}">
                  <a16:creationId xmlns:a16="http://schemas.microsoft.com/office/drawing/2014/main" id="{5508E875-349F-08EE-EED8-7FFC81C8F1D4}"/>
                </a:ext>
              </a:extLst>
            </p:cNvPr>
            <p:cNvSpPr/>
            <p:nvPr/>
          </p:nvSpPr>
          <p:spPr>
            <a:xfrm>
              <a:off x="4478533" y="613750"/>
              <a:ext cx="4775639" cy="999769"/>
            </a:xfrm>
            <a:custGeom>
              <a:avLst/>
              <a:gdLst/>
              <a:ahLst/>
              <a:cxnLst/>
              <a:rect l="l" t="t" r="r" b="b"/>
              <a:pathLst>
                <a:path w="4775639" h="999769" extrusionOk="0">
                  <a:moveTo>
                    <a:pt x="0" y="0"/>
                  </a:moveTo>
                  <a:lnTo>
                    <a:pt x="4775639" y="0"/>
                  </a:lnTo>
                  <a:lnTo>
                    <a:pt x="4775639" y="999770"/>
                  </a:lnTo>
                  <a:lnTo>
                    <a:pt x="0" y="9997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6537"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93" name="Google Shape;93;p1">
              <a:extLst>
                <a:ext uri="{FF2B5EF4-FFF2-40B4-BE49-F238E27FC236}">
                  <a16:creationId xmlns:a16="http://schemas.microsoft.com/office/drawing/2014/main" id="{111B0DB1-FA43-E0E7-3A78-8CD1D2846E73}"/>
                </a:ext>
              </a:extLst>
            </p:cNvPr>
            <p:cNvSpPr/>
            <p:nvPr/>
          </p:nvSpPr>
          <p:spPr>
            <a:xfrm>
              <a:off x="2628935" y="508727"/>
              <a:ext cx="1683984" cy="1209815"/>
            </a:xfrm>
            <a:custGeom>
              <a:avLst/>
              <a:gdLst/>
              <a:ahLst/>
              <a:cxnLst/>
              <a:rect l="l" t="t" r="r" b="b"/>
              <a:pathLst>
                <a:path w="1683984" h="1209815" extrusionOk="0">
                  <a:moveTo>
                    <a:pt x="0" y="0"/>
                  </a:moveTo>
                  <a:lnTo>
                    <a:pt x="1683984" y="0"/>
                  </a:lnTo>
                  <a:lnTo>
                    <a:pt x="1683984" y="1209815"/>
                  </a:lnTo>
                  <a:lnTo>
                    <a:pt x="0" y="1209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49861" t="-90942" r="-55947" b="-95534"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94" name="Google Shape;94;p1">
              <a:extLst>
                <a:ext uri="{FF2B5EF4-FFF2-40B4-BE49-F238E27FC236}">
                  <a16:creationId xmlns:a16="http://schemas.microsoft.com/office/drawing/2014/main" id="{19711369-A2ED-B12C-76AE-8D39BBDE9BED}"/>
                </a:ext>
              </a:extLst>
            </p:cNvPr>
            <p:cNvSpPr/>
            <p:nvPr/>
          </p:nvSpPr>
          <p:spPr>
            <a:xfrm>
              <a:off x="627416" y="0"/>
              <a:ext cx="2106203" cy="2106203"/>
            </a:xfrm>
            <a:custGeom>
              <a:avLst/>
              <a:gdLst/>
              <a:ahLst/>
              <a:cxnLst/>
              <a:rect l="l" t="t" r="r" b="b"/>
              <a:pathLst>
                <a:path w="2106203" h="2106203" extrusionOk="0">
                  <a:moveTo>
                    <a:pt x="0" y="0"/>
                  </a:moveTo>
                  <a:lnTo>
                    <a:pt x="2106203" y="0"/>
                  </a:lnTo>
                  <a:lnTo>
                    <a:pt x="2106203" y="2106203"/>
                  </a:lnTo>
                  <a:lnTo>
                    <a:pt x="0" y="21062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A2E37602-4846-8A2E-8710-E842BBC0C14A}"/>
              </a:ext>
            </a:extLst>
          </p:cNvPr>
          <p:cNvSpPr txBox="1"/>
          <p:nvPr/>
        </p:nvSpPr>
        <p:spPr>
          <a:xfrm>
            <a:off x="1206630" y="2326019"/>
            <a:ext cx="11998039" cy="2564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02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Les </a:t>
            </a:r>
            <a:r>
              <a:rPr lang="en-US" sz="11902" b="1" i="0" u="none" strike="noStrike" cap="none" dirty="0" err="1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Talelas</a:t>
            </a:r>
            <a:endParaRPr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F519D6A5-5E7A-ADB7-E677-181852D8DE5B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Google Shape;97;p1">
            <a:extLst>
              <a:ext uri="{FF2B5EF4-FFF2-40B4-BE49-F238E27FC236}">
                <a16:creationId xmlns:a16="http://schemas.microsoft.com/office/drawing/2014/main" id="{8CB18DD5-BE5D-CD4C-1779-DBF0FA2AAF56}"/>
              </a:ext>
            </a:extLst>
          </p:cNvPr>
          <p:cNvSpPr txBox="1"/>
          <p:nvPr/>
        </p:nvSpPr>
        <p:spPr>
          <a:xfrm>
            <a:off x="1289026" y="4831267"/>
            <a:ext cx="1749641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16"/>
              </a:lnSpc>
            </a:pPr>
            <a:r>
              <a:rPr lang="en-US" sz="2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Theme 4 : Sustainable Space Systems &amp; Orbital Lifecycle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8B16A4-D4B6-C88C-2C57-747EF1E0E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096" y="8170284"/>
            <a:ext cx="2204466" cy="1376412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0B045ECA-9DCD-B0CE-37B9-0DE4C1F707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9026" y="5888855"/>
            <a:ext cx="3522001" cy="1051162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01C439F-82E8-A48C-7ACB-B8CEC8466A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Google Shape;97;p1">
            <a:extLst>
              <a:ext uri="{FF2B5EF4-FFF2-40B4-BE49-F238E27FC236}">
                <a16:creationId xmlns:a16="http://schemas.microsoft.com/office/drawing/2014/main" id="{2A80B4CB-5282-8B1A-19AC-D85270471DBF}"/>
              </a:ext>
            </a:extLst>
          </p:cNvPr>
          <p:cNvSpPr txBox="1"/>
          <p:nvPr/>
        </p:nvSpPr>
        <p:spPr>
          <a:xfrm>
            <a:off x="1289027" y="6944267"/>
            <a:ext cx="886490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  <a:latin typeface="Space Grotesk" pitchFamily="2" charset="0"/>
                <a:cs typeface="Space Grotesk" pitchFamily="2" charset="0"/>
              </a:rPr>
              <a:t>Because the sky shouldn't wait</a:t>
            </a:r>
          </a:p>
          <a:p>
            <a:pPr lvl="0"/>
            <a:r>
              <a:rPr lang="en-US" dirty="0">
                <a:solidFill>
                  <a:schemeClr val="bg1"/>
                </a:solidFill>
                <a:latin typeface="Space Grotesk" pitchFamily="2" charset="0"/>
                <a:cs typeface="Space Grotesk" pitchFamily="2" charset="0"/>
              </a:rPr>
              <a:t>for someone on the ground to fix it.</a:t>
            </a:r>
            <a:endParaRPr lang="en-US" sz="2400" dirty="0">
              <a:solidFill>
                <a:srgbClr val="FFFFFF"/>
              </a:solidFill>
              <a:latin typeface="Space Grotesk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FF7BE85C-69FC-BE85-1985-6D9388485C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3195473">
            <a:off x="-5112622" y="8218775"/>
            <a:ext cx="5726281" cy="57262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902178-4B70-584D-FC29-1FAD97C82B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20051" y="2499416"/>
            <a:ext cx="4139249" cy="567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31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CF0FE571-2166-6FCA-B676-8D8670128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1F6430-BEDA-2382-A048-97ED822D7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718D2A-3C39-B8D1-A473-808512E1C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18" y="3508736"/>
            <a:ext cx="4098884" cy="4098884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8B79FC6E-F692-46D3-A426-9B4939947AC0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255A7170-CBF1-AC31-ACA9-D63C7B466C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7E9EF13C-7402-FD92-9115-9D4F0F0F047D}"/>
              </a:ext>
            </a:extLst>
          </p:cNvPr>
          <p:cNvSpPr txBox="1"/>
          <p:nvPr/>
        </p:nvSpPr>
        <p:spPr>
          <a:xfrm>
            <a:off x="1181947" y="1958945"/>
            <a:ext cx="624982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Meet Our Team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AD7CBE3-E460-CD0D-8FE0-734F4C2213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20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CC2D98-363A-C031-CBCA-FE583544F378}"/>
              </a:ext>
            </a:extLst>
          </p:cNvPr>
          <p:cNvSpPr txBox="1"/>
          <p:nvPr/>
        </p:nvSpPr>
        <p:spPr>
          <a:xfrm>
            <a:off x="4351230" y="7249145"/>
            <a:ext cx="2547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fr-FR" sz="2400" dirty="0">
                <a:solidFill>
                  <a:schemeClr val="bg1"/>
                </a:solidFill>
                <a:latin typeface="Helvetica" pitchFamily="2" charset="0"/>
              </a:rPr>
              <a:t>Rayen Khammar</a:t>
            </a:r>
            <a:endParaRPr lang="LID4096" sz="24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EDB73037-BAD3-D55B-EF67-A45E5FE44E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9342634">
            <a:off x="19912041" y="5519547"/>
            <a:ext cx="7381228" cy="73812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8B3F45-D0F9-ACD3-33FE-FC7420330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718" y="3429558"/>
            <a:ext cx="4178062" cy="41780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08DB550-8F70-4EF3-E861-EEDCE342E7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8831" y="3408538"/>
            <a:ext cx="4185876" cy="418587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5F742D5-59CB-A6DD-DB89-0FBD82BD6C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556" y="3491480"/>
            <a:ext cx="4102933" cy="410293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40A9231-CC5E-8229-68A8-89A09C3F812C}"/>
              </a:ext>
            </a:extLst>
          </p:cNvPr>
          <p:cNvSpPr txBox="1"/>
          <p:nvPr/>
        </p:nvSpPr>
        <p:spPr>
          <a:xfrm>
            <a:off x="7886567" y="7249145"/>
            <a:ext cx="2114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fr-FR" sz="2400" dirty="0">
                <a:solidFill>
                  <a:schemeClr val="bg1"/>
                </a:solidFill>
                <a:latin typeface="Helvetica" pitchFamily="2" charset="0"/>
              </a:rPr>
              <a:t>Adem </a:t>
            </a:r>
            <a:r>
              <a:rPr lang="fr-FR" sz="2400" dirty="0" err="1">
                <a:solidFill>
                  <a:schemeClr val="bg1"/>
                </a:solidFill>
                <a:latin typeface="Helvetica" pitchFamily="2" charset="0"/>
              </a:rPr>
              <a:t>Bhouri</a:t>
            </a:r>
            <a:endParaRPr lang="LID4096" sz="24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E58E55-1D5A-14EC-DCA5-EBDA29EC11DD}"/>
              </a:ext>
            </a:extLst>
          </p:cNvPr>
          <p:cNvSpPr txBox="1"/>
          <p:nvPr/>
        </p:nvSpPr>
        <p:spPr>
          <a:xfrm>
            <a:off x="10868715" y="7249145"/>
            <a:ext cx="2830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fr-FR" sz="2400" dirty="0">
                <a:solidFill>
                  <a:schemeClr val="bg1"/>
                </a:solidFill>
                <a:latin typeface="Helvetica" pitchFamily="2" charset="0"/>
              </a:rPr>
              <a:t>Akrem </a:t>
            </a:r>
            <a:r>
              <a:rPr lang="fr-FR" sz="2400" dirty="0" err="1">
                <a:solidFill>
                  <a:schemeClr val="bg1"/>
                </a:solidFill>
                <a:latin typeface="Helvetica" pitchFamily="2" charset="0"/>
              </a:rPr>
              <a:t>Medimagh</a:t>
            </a:r>
            <a:endParaRPr lang="LID4096" sz="24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B7FF6D7-0AC1-9258-A9EF-F8788DB0297C}"/>
              </a:ext>
            </a:extLst>
          </p:cNvPr>
          <p:cNvSpPr txBox="1"/>
          <p:nvPr/>
        </p:nvSpPr>
        <p:spPr>
          <a:xfrm>
            <a:off x="1317872" y="7249145"/>
            <a:ext cx="2547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fr-FR" sz="2400">
                <a:solidFill>
                  <a:schemeClr val="bg1"/>
                </a:solidFill>
                <a:latin typeface="Helvetica" pitchFamily="2" charset="0"/>
              </a:rPr>
              <a:t>Iyed Mdimegh</a:t>
            </a:r>
            <a:endParaRPr lang="LID4096" sz="24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53F7D5-8DDA-5E65-DCCC-DEAFCD2BAF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7009" y="3408538"/>
            <a:ext cx="4199082" cy="4199082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FD717129-8553-08AC-B3F0-E40AE551725D}"/>
              </a:ext>
            </a:extLst>
          </p:cNvPr>
          <p:cNvSpPr txBox="1"/>
          <p:nvPr/>
        </p:nvSpPr>
        <p:spPr>
          <a:xfrm>
            <a:off x="14667323" y="7249145"/>
            <a:ext cx="1813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Clr>
                <a:schemeClr val="bg1"/>
              </a:buClr>
            </a:pPr>
            <a:r>
              <a:rPr lang="fr-FR" sz="2400" dirty="0">
                <a:solidFill>
                  <a:schemeClr val="bg1"/>
                </a:solidFill>
                <a:latin typeface="Helvetica" pitchFamily="2" charset="0"/>
              </a:rPr>
              <a:t>Talel </a:t>
            </a:r>
            <a:r>
              <a:rPr lang="fr-FR" sz="2400" dirty="0" err="1">
                <a:solidFill>
                  <a:schemeClr val="bg1"/>
                </a:solidFill>
                <a:latin typeface="Helvetica" pitchFamily="2" charset="0"/>
              </a:rPr>
              <a:t>Laarif</a:t>
            </a:r>
            <a:endParaRPr lang="LID4096" sz="24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97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848D23F9-ED43-38FE-D45F-101F4DDD9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33142D3-F0D3-5727-D9D7-9BB1BA972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F87DD7F9-25C1-FF44-786D-0F01FC89A3C8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2091EDD-5DFC-01E0-6323-4AC7BEC5FC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A8A16AD7-45B7-514D-567A-54A70AB11813}"/>
              </a:ext>
            </a:extLst>
          </p:cNvPr>
          <p:cNvSpPr txBox="1"/>
          <p:nvPr/>
        </p:nvSpPr>
        <p:spPr>
          <a:xfrm>
            <a:off x="1207348" y="3862605"/>
            <a:ext cx="15458940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strike="noStrike" cap="none" spc="-300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Thank you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strike="noStrike" cap="none" spc="-300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for your attention ! </a:t>
            </a:r>
            <a:endParaRPr sz="1050" spc="-3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313FC0-D0E1-0C00-ECE5-5D3FB13179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21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1332146-E46A-B87F-1899-794AF53A40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3282175" y="5278247"/>
            <a:ext cx="7381228" cy="73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87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35B8D187-388A-9C8F-CD4B-C5DFCE42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402BCC91-A222-C425-2146-002AA9553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066E4E5D-9B37-3BE3-2643-BBCAA6855617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422F6962-B7FF-1FCD-2AAB-DDC54E1003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5E6EAD20-7790-3378-FA0E-D2C5CB180991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74AEED"/>
                </a:solidFill>
                <a:latin typeface="Space Grotesk" pitchFamily="2" charset="0"/>
                <a:cs typeface="Space Grotesk" pitchFamily="2" charset="0"/>
                <a:sym typeface="Titillium Web"/>
              </a:rPr>
              <a:t>The Empirical Validation 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B620679-099A-C96F-7143-2489011263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22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0DD594A-9D35-2AD0-7CD1-86D7A35DD7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600000">
            <a:off x="13018569" y="5819722"/>
            <a:ext cx="7673365" cy="767336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661235-18C0-353E-B9CB-22DB4B110C2C}"/>
              </a:ext>
            </a:extLst>
          </p:cNvPr>
          <p:cNvSpPr/>
          <p:nvPr/>
        </p:nvSpPr>
        <p:spPr>
          <a:xfrm>
            <a:off x="1207347" y="3365486"/>
            <a:ext cx="4186353" cy="236003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E38E74E2-D215-67AE-F54F-961A15CFBAE2}"/>
              </a:ext>
            </a:extLst>
          </p:cNvPr>
          <p:cNvSpPr txBox="1"/>
          <p:nvPr/>
        </p:nvSpPr>
        <p:spPr>
          <a:xfrm>
            <a:off x="1495358" y="3576594"/>
            <a:ext cx="3992182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Protocol Boundedness</a:t>
            </a:r>
          </a:p>
        </p:txBody>
      </p:sp>
      <p:sp>
        <p:nvSpPr>
          <p:cNvPr id="18" name="Google Shape;97;p1">
            <a:extLst>
              <a:ext uri="{FF2B5EF4-FFF2-40B4-BE49-F238E27FC236}">
                <a16:creationId xmlns:a16="http://schemas.microsoft.com/office/drawing/2014/main" id="{D6F7F57F-F7CC-527A-098B-2EA922C08AF7}"/>
              </a:ext>
            </a:extLst>
          </p:cNvPr>
          <p:cNvSpPr txBox="1"/>
          <p:nvPr/>
        </p:nvSpPr>
        <p:spPr>
          <a:xfrm>
            <a:off x="1501850" y="5039646"/>
            <a:ext cx="4186353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273/273 assertions passed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141C62A-8ADC-5F61-29C8-D83698A4D6DC}"/>
              </a:ext>
            </a:extLst>
          </p:cNvPr>
          <p:cNvSpPr/>
          <p:nvPr/>
        </p:nvSpPr>
        <p:spPr>
          <a:xfrm>
            <a:off x="5681711" y="3365486"/>
            <a:ext cx="4186353" cy="236003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974923CF-7E65-C53D-FC22-3CA34958E3EF}"/>
              </a:ext>
            </a:extLst>
          </p:cNvPr>
          <p:cNvSpPr txBox="1"/>
          <p:nvPr/>
        </p:nvSpPr>
        <p:spPr>
          <a:xfrm>
            <a:off x="5969722" y="3576594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Correction Integrity</a:t>
            </a:r>
          </a:p>
        </p:txBody>
      </p:sp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C6A2F732-E10D-F750-B7E5-1D412DF4E3DE}"/>
              </a:ext>
            </a:extLst>
          </p:cNvPr>
          <p:cNvSpPr txBox="1"/>
          <p:nvPr/>
        </p:nvSpPr>
        <p:spPr>
          <a:xfrm>
            <a:off x="5976214" y="5084896"/>
            <a:ext cx="4186353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94,3% RMSE improvement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6C2A7AAD-23E4-3B18-AE55-00BA24AE15E3}"/>
              </a:ext>
            </a:extLst>
          </p:cNvPr>
          <p:cNvSpPr/>
          <p:nvPr/>
        </p:nvSpPr>
        <p:spPr>
          <a:xfrm>
            <a:off x="10123656" y="3365486"/>
            <a:ext cx="4480856" cy="2360036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2B873B06-09D0-0C5E-AE05-4C6D761D813B}"/>
              </a:ext>
            </a:extLst>
          </p:cNvPr>
          <p:cNvSpPr txBox="1"/>
          <p:nvPr/>
        </p:nvSpPr>
        <p:spPr>
          <a:xfrm>
            <a:off x="10411667" y="3576594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Relay Resilience</a:t>
            </a:r>
          </a:p>
        </p:txBody>
      </p:sp>
      <p:sp>
        <p:nvSpPr>
          <p:cNvPr id="28" name="Google Shape;97;p1">
            <a:extLst>
              <a:ext uri="{FF2B5EF4-FFF2-40B4-BE49-F238E27FC236}">
                <a16:creationId xmlns:a16="http://schemas.microsoft.com/office/drawing/2014/main" id="{00324B0F-7900-26A6-7C70-E947123C66A0}"/>
              </a:ext>
            </a:extLst>
          </p:cNvPr>
          <p:cNvSpPr txBox="1"/>
          <p:nvPr/>
        </p:nvSpPr>
        <p:spPr>
          <a:xfrm>
            <a:off x="10418159" y="5044859"/>
            <a:ext cx="4186353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100% payload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314129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8" grpId="0"/>
      <p:bldP spid="5" grpId="0" animBg="1"/>
      <p:bldP spid="8" grpId="0"/>
      <p:bldP spid="10" grpId="0"/>
      <p:bldP spid="26" grpId="0" animBg="1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177C0805-FF95-B011-F6A9-7D650826F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482B42ED-F4CC-79B5-FFDE-0A8F7BB58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A571B735-DEF9-C236-773D-2A35572D4CCA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781850A5-42A5-AE4D-E9D7-85C81E9DAB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52EA1EFD-B4DA-29F2-0096-9BC2E86C9889}"/>
              </a:ext>
            </a:extLst>
          </p:cNvPr>
          <p:cNvSpPr txBox="1"/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74AEED"/>
                </a:solidFill>
                <a:latin typeface="Space Grotesk" pitchFamily="2" charset="0"/>
                <a:cs typeface="Space Grotesk" pitchFamily="2" charset="0"/>
                <a:sym typeface="Titillium Web"/>
              </a:rPr>
              <a:t>Mathematical Calculations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7005738-A784-E86F-CBC7-D17D2D8F8F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23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C22D0E4-32B6-1529-A5ED-5ADDE023C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3018569" y="5819722"/>
            <a:ext cx="7673365" cy="7673365"/>
          </a:xfrm>
          <a:prstGeom prst="rect">
            <a:avLst/>
          </a:prstGeom>
        </p:spPr>
      </p:pic>
      <p:sp>
        <p:nvSpPr>
          <p:cNvPr id="21" name="Google Shape;97;p1">
            <a:extLst>
              <a:ext uri="{FF2B5EF4-FFF2-40B4-BE49-F238E27FC236}">
                <a16:creationId xmlns:a16="http://schemas.microsoft.com/office/drawing/2014/main" id="{8CD687A1-AA60-CECD-4AF2-951B51BC62C2}"/>
              </a:ext>
            </a:extLst>
          </p:cNvPr>
          <p:cNvSpPr txBox="1"/>
          <p:nvPr/>
        </p:nvSpPr>
        <p:spPr>
          <a:xfrm>
            <a:off x="1241498" y="3052814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1-DEGR Trust Score &amp; Correction Weight :</a:t>
            </a:r>
          </a:p>
        </p:txBody>
      </p:sp>
      <p:sp>
        <p:nvSpPr>
          <p:cNvPr id="38" name="Google Shape;97;p1">
            <a:extLst>
              <a:ext uri="{FF2B5EF4-FFF2-40B4-BE49-F238E27FC236}">
                <a16:creationId xmlns:a16="http://schemas.microsoft.com/office/drawing/2014/main" id="{C64BA763-16C3-B65B-6B37-824AC68A0F31}"/>
              </a:ext>
            </a:extLst>
          </p:cNvPr>
          <p:cNvSpPr txBox="1"/>
          <p:nvPr/>
        </p:nvSpPr>
        <p:spPr>
          <a:xfrm>
            <a:off x="1241498" y="4963463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2-SVD Anomaly Detection :</a:t>
            </a:r>
          </a:p>
        </p:txBody>
      </p:sp>
      <p:sp>
        <p:nvSpPr>
          <p:cNvPr id="42" name="Google Shape;97;p1">
            <a:extLst>
              <a:ext uri="{FF2B5EF4-FFF2-40B4-BE49-F238E27FC236}">
                <a16:creationId xmlns:a16="http://schemas.microsoft.com/office/drawing/2014/main" id="{F6A7DFD0-2BC4-8091-B77A-EA8DDA8C037B}"/>
              </a:ext>
            </a:extLst>
          </p:cNvPr>
          <p:cNvSpPr txBox="1"/>
          <p:nvPr/>
        </p:nvSpPr>
        <p:spPr>
          <a:xfrm>
            <a:off x="9144000" y="2979879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4-DEGR-Wheited Kalman Correction :</a:t>
            </a:r>
          </a:p>
        </p:txBody>
      </p:sp>
      <p:sp>
        <p:nvSpPr>
          <p:cNvPr id="46" name="Google Shape;97;p1">
            <a:extLst>
              <a:ext uri="{FF2B5EF4-FFF2-40B4-BE49-F238E27FC236}">
                <a16:creationId xmlns:a16="http://schemas.microsoft.com/office/drawing/2014/main" id="{DBC78613-1271-0C07-DD9E-DA2C7F0A9D09}"/>
              </a:ext>
            </a:extLst>
          </p:cNvPr>
          <p:cNvSpPr txBox="1"/>
          <p:nvPr/>
        </p:nvSpPr>
        <p:spPr>
          <a:xfrm>
            <a:off x="9144000" y="5647887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5-Link Budget :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AC14BD-7436-5BAA-8911-BCFFC5DF4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1498" y="3557068"/>
            <a:ext cx="5768902" cy="123054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D84E30-6FB9-7BB8-F644-63AE099CAF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498" y="5515062"/>
            <a:ext cx="2823574" cy="2001521"/>
          </a:xfrm>
          <a:prstGeom prst="rect">
            <a:avLst/>
          </a:prstGeom>
        </p:spPr>
      </p:pic>
      <p:sp>
        <p:nvSpPr>
          <p:cNvPr id="22" name="Google Shape;97;p1">
            <a:extLst>
              <a:ext uri="{FF2B5EF4-FFF2-40B4-BE49-F238E27FC236}">
                <a16:creationId xmlns:a16="http://schemas.microsoft.com/office/drawing/2014/main" id="{D92CA499-D191-3269-B3E1-209DB077F39F}"/>
              </a:ext>
            </a:extLst>
          </p:cNvPr>
          <p:cNvSpPr txBox="1"/>
          <p:nvPr/>
        </p:nvSpPr>
        <p:spPr>
          <a:xfrm>
            <a:off x="1241498" y="7796348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3-Mission Life Extension :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31ADBC52-2D17-2F07-457A-89B7C5F10B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1498" y="8247602"/>
            <a:ext cx="3200847" cy="117173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41F3739-87FF-C39A-C2D7-B88C6952D2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3618" y="3422146"/>
            <a:ext cx="2347967" cy="209291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474518B-DBF7-17E5-6AD2-A8B500E99E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3618" y="6119996"/>
            <a:ext cx="5191850" cy="1552792"/>
          </a:xfrm>
          <a:prstGeom prst="rect">
            <a:avLst/>
          </a:prstGeom>
        </p:spPr>
      </p:pic>
      <p:sp>
        <p:nvSpPr>
          <p:cNvPr id="33" name="Google Shape;97;p1">
            <a:extLst>
              <a:ext uri="{FF2B5EF4-FFF2-40B4-BE49-F238E27FC236}">
                <a16:creationId xmlns:a16="http://schemas.microsoft.com/office/drawing/2014/main" id="{8AF4C5D4-701E-4198-3F33-40B93A6E2201}"/>
              </a:ext>
            </a:extLst>
          </p:cNvPr>
          <p:cNvSpPr txBox="1"/>
          <p:nvPr/>
        </p:nvSpPr>
        <p:spPr>
          <a:xfrm>
            <a:off x="9144000" y="7844622"/>
            <a:ext cx="9643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6-Packet Error Rate and Frame Energy :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D35C20A-BBE8-59CF-0DE5-21974B0604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3618" y="8337514"/>
            <a:ext cx="2781688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17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56D639E6-7504-9C9E-7319-6E3D99C55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7DB79EA9-7FF2-F580-1CF4-0E46CE917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CDD0C9BB-8EFE-A661-E4AD-BEE9801215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720" y="455935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F3A3B550-D6D2-8E17-3798-219D59DA0819}"/>
              </a:ext>
            </a:extLst>
          </p:cNvPr>
          <p:cNvSpPr txBox="1"/>
          <p:nvPr/>
        </p:nvSpPr>
        <p:spPr>
          <a:xfrm>
            <a:off x="568720" y="1173570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rgbClr val="74AEED"/>
                </a:solidFill>
                <a:latin typeface="Space Grotesk" pitchFamily="2" charset="0"/>
                <a:cs typeface="Space Grotesk" pitchFamily="2" charset="0"/>
                <a:sym typeface="Titillium Web"/>
              </a:rPr>
              <a:t>Refrences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3DF85FE-4F69-B3B6-9FF9-2A84ED860E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24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F68D5859-BFA8-F814-C5C1-BA45B98CEB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600000">
            <a:off x="13018569" y="5819722"/>
            <a:ext cx="7673365" cy="767336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9851B29-3E6C-E33F-3109-D736B93B9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828168"/>
              </p:ext>
            </p:extLst>
          </p:nvPr>
        </p:nvGraphicFramePr>
        <p:xfrm>
          <a:off x="5059074" y="188660"/>
          <a:ext cx="13049295" cy="9909680"/>
        </p:xfrm>
        <a:graphic>
          <a:graphicData uri="http://schemas.openxmlformats.org/drawingml/2006/table">
            <a:tbl>
              <a:tblPr/>
              <a:tblGrid>
                <a:gridCol w="4349765">
                  <a:extLst>
                    <a:ext uri="{9D8B030D-6E8A-4147-A177-3AD203B41FA5}">
                      <a16:colId xmlns:a16="http://schemas.microsoft.com/office/drawing/2014/main" val="708572480"/>
                    </a:ext>
                  </a:extLst>
                </a:gridCol>
                <a:gridCol w="4349765">
                  <a:extLst>
                    <a:ext uri="{9D8B030D-6E8A-4147-A177-3AD203B41FA5}">
                      <a16:colId xmlns:a16="http://schemas.microsoft.com/office/drawing/2014/main" val="27228128"/>
                    </a:ext>
                  </a:extLst>
                </a:gridCol>
                <a:gridCol w="4349765">
                  <a:extLst>
                    <a:ext uri="{9D8B030D-6E8A-4147-A177-3AD203B41FA5}">
                      <a16:colId xmlns:a16="http://schemas.microsoft.com/office/drawing/2014/main" val="1038803346"/>
                    </a:ext>
                  </a:extLst>
                </a:gridCol>
              </a:tblGrid>
              <a:tr h="21118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Pitch fact / claim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Resource or calculation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Credibility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876710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Low Earth orbit is crowded: over 1.2 million debris objects larger than 1 cm and over 50,000 larger than 10 cm.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ESA Space Environment Report 2025 states those debris population estimates. Source: </a:t>
                      </a:r>
                      <a:r>
                        <a:rPr lang="" sz="1200" b="0" i="0" u="none" strike="noStrike" dirty="0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6"/>
                        </a:rPr>
                        <a:t>ESA</a:t>
                      </a: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official agency source.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268149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Small satellites are fragile: 41.3% of small satellites launched from 2000 to 2016 had total or partial mission failure.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NASA/NTRS technical report "Small-Satellite Mission Failure Rates".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7"/>
                        </a:rPr>
                        <a:t>NASA NTRS PDF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NASA technical report.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254508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Ground contact is limited; single-ground-station LEO access can be only a few contacts per day lasting minutes.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NASA report: fixed ground station can give 2-4 meaningful contacts/day with up to 5 minutes/contact.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8"/>
                        </a:rPr>
                        <a:t>NASA NTRS PDF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NASA technical report.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962898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NUWA uses real satellite telemetry for anomaly-detection validation.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OPSSAT-AD is an AI-ready anomaly-detection benchmark from ESA OPS-SAT telemetry.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9"/>
                        </a:rPr>
                        <a:t>Nature Scientific Data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peer-reviewed dataset paper.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060752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NUWA detects anomalies on-board using SVD-style telemetry modeling.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 basis: OPSSAT-AD benchmark validates satellite-telemetry anomaly detection. NUWA implementation: Hankel-SVD detector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0"/>
                        </a:rPr>
                        <a:t>HankelSVDDetector.js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Mixed: peer-reviewed dataset plus project implementation.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693810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SISP is a deterministic protocol layer with correction, relay, and borrow services.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State machine and protocol implementation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1"/>
                        </a:rPr>
                        <a:t>sisp_state_machine.cpp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 and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2"/>
                        </a:rPr>
                        <a:t>sisp_protocol.cpp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reproducible from source.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53228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SISP uses a 21-state / 24-event C++ state machine and fixed 64-byte frames.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Design documented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3"/>
                        </a:rPr>
                        <a:t>SISP_RESEARCH_PAPER.md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; code backed by state-machine and frame tests.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test-backed.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886746"/>
                  </a:ext>
                </a:extLst>
              </a:tr>
              <a:tr h="21118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Protocol boundedness claim: 273/273 C++ assertions pass.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Test suite source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4"/>
                        </a:rPr>
                        <a:t>c++ implemnetation/tests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; runner: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5"/>
                        </a:rPr>
                        <a:t>run_cpp_tests.ps1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reproducible test evidence.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35898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Correction KPI: 94.3% RMSE improvement under 30-day drift.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Calculation: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(8.909 - 0.504) / 8.909 = 94.3%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; documented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3"/>
                        </a:rPr>
                        <a:t>SISP_RESEARCH_PAPER.md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simulation/test result.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000702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Packet-loss KPI: 85.6% RMSE improvement under 10% packet loss.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Calculation: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(8.290 - 1.197) / 8.290 = 85.6%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; documented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3"/>
                        </a:rPr>
                        <a:t>SISP_RESEARCH_PAPER.md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simulation/test result.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068045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Relay resilience: 109/109 bytes reconstructed through corruption, reordering, retry, and replay disruption.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Relay test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6"/>
                        </a:rPr>
                        <a:t>test_relay_text_resilience.py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Project-specific, reproducible integration test.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183486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Energy overhead: 8-neighbor correction takes about 1.10 s and 3.66 J; daily overhead is about 317 mWh.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Calculation: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(10 W + 8*2.5 W)*0.122 s = 3.66 J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; daily model documented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7"/>
                        </a:rPr>
                        <a:t>SISP_KPI_SNAPSHOT.md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Project-specific engineering model.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359042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Link assumption: 437 MHz UHF dual profile with 9,600 bps control and 19,200 bps bulk.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Link-budget study and formulas in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3"/>
                        </a:rPr>
                        <a:t>SISP_RESEARCH_PAPER.md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 Hardware realism cross-check: official SDR list prices from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8"/>
                        </a:rPr>
                        <a:t>Ettus B210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 and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19"/>
                        </a:rPr>
                        <a:t>Ettus N310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 model plus real hardware market check.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322028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Launch replacement cost floor starts at public rideshare pricing.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SpaceX official rideshare pricing: $350K for 50 kg to SSO plus $7K/kg additional mass.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20"/>
                        </a:rPr>
                        <a:t>SpaceX Rideshare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official commercial pricing.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29276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Ground-station operations can be treated as pay-per-use in cost models.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AWS Ground Station uses on-demand and reserved antenna access, paid by antenna time used. Source: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21"/>
                        </a:rPr>
                        <a:t>AWS Pricing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 and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22"/>
                        </a:rPr>
                        <a:t>AWS FAQ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External, official commercial pricing model.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298450"/>
                  </a:ext>
                </a:extLst>
              </a:tr>
              <a:tr h="4759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Sustainability impact: fewer premature replacements reduce launch emissions, mass to orbit, and future debris pressure.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Transparent scenario model: baseline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100 / 3 = 33.33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 replacements/yr; improved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100 / 4.35 = 22.99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 replacements/yr; avoided </a:t>
                      </a:r>
                      <a:r>
                        <a:rPr lang="" sz="1200" b="0" i="0">
                          <a:solidFill>
                            <a:srgbClr val="D7BA7D"/>
                          </a:solidFill>
                          <a:effectLst/>
                          <a:latin typeface="Consolas" panose="020B0609020204030204" pitchFamily="49" charset="0"/>
                        </a:rPr>
                        <a:t>10.34/yr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 CO2 and mass results scale from avoided replacements.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Model estimate, not flight measurement.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48846"/>
                  </a:ext>
                </a:extLst>
              </a:tr>
              <a:tr h="47595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Rocket launches have climate and atmospheric impact.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Review source: Dallas et al., "The environmental impact of emissions from space launches"; broader NASA atmospheric impact review also supports concern. Sources: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23"/>
                        </a:rPr>
                        <a:t>ADS abstract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, </a:t>
                      </a:r>
                      <a:r>
                        <a:rPr lang="" sz="1200" b="0" i="0" u="none" strike="noStrike">
                          <a:solidFill>
                            <a:srgbClr val="F8F8F2"/>
                          </a:solidFill>
                          <a:effectLst/>
                          <a:latin typeface="-apple-system"/>
                          <a:hlinkClick r:id="rId24"/>
                        </a:rPr>
                        <a:t>NASA TM</a:t>
                      </a: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External scientific literature.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93713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NUWA is not yet flight-qualified.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Project limitation in evidence sheet and research paper: current validation is simulation, unit/integration tests, and hardware-in-loop roadmap.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" sz="1200" b="0" i="0" dirty="0">
                          <a:solidFill>
                            <a:srgbClr val="F8F8F2"/>
                          </a:solidFill>
                          <a:effectLst/>
                          <a:latin typeface="-apple-system"/>
                        </a:rPr>
                        <a:t>Honest limitation; needs flight/hardware validation.</a:t>
                      </a:r>
                    </a:p>
                  </a:txBody>
                  <a:tcPr marL="78800" marR="78800" marT="39400" marB="39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438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600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8B007441-96C7-F390-76BF-CBDEFCC127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pic>
        <p:nvPicPr>
          <p:cNvPr id="39" name="Graphique 38">
            <a:extLst>
              <a:ext uri="{FF2B5EF4-FFF2-40B4-BE49-F238E27FC236}">
                <a16:creationId xmlns:a16="http://schemas.microsoft.com/office/drawing/2014/main" id="{8853827D-2644-E5A9-997B-996131BA3C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732071">
            <a:off x="13018569" y="5819722"/>
            <a:ext cx="7673365" cy="76733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99371" y="3270754"/>
            <a:ext cx="1508426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 b="1">
                <a:solidFill>
                  <a:srgbClr val="A9B8CC"/>
                </a:solidFill>
                <a:latin typeface="Aptos"/>
              </a:rPr>
              <a:t>CREDIBLE VALIDATION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99371" y="3572505"/>
            <a:ext cx="2026196" cy="41549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27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ptos"/>
              </a:rPr>
              <a:t>$250K-$700K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9371" y="3997701"/>
            <a:ext cx="2295500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>
                <a:solidFill>
                  <a:srgbClr val="F8FCFF"/>
                </a:solidFill>
                <a:latin typeface="Aptos"/>
              </a:rPr>
              <a:t>software, simulation, COTS-radio lab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5044" y="3270754"/>
            <a:ext cx="1732847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 b="1" dirty="0">
                <a:solidFill>
                  <a:srgbClr val="A9B8CC"/>
                </a:solidFill>
                <a:latin typeface="Aptos"/>
              </a:rPr>
              <a:t>FLIGHT-DEMO READINESS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5044" y="3572505"/>
            <a:ext cx="2013372" cy="41549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27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ptos"/>
              </a:rPr>
              <a:t>$900K-$2.5M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5044" y="3997701"/>
            <a:ext cx="2422138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>
                <a:solidFill>
                  <a:srgbClr val="F8FCFF"/>
                </a:solidFill>
                <a:latin typeface="Aptos"/>
              </a:rPr>
              <a:t>partner testbed, security, mission docs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98716" y="3270754"/>
            <a:ext cx="1703993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 b="1" dirty="0">
                <a:solidFill>
                  <a:srgbClr val="A9B8CC"/>
                </a:solidFill>
                <a:latin typeface="Aptos"/>
              </a:rPr>
              <a:t>OPTIONAL HOSTED DEMO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98715" y="3572505"/>
            <a:ext cx="2210542" cy="41549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27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ptos"/>
              </a:rPr>
              <a:t>$150K-$750K+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8715" y="3997701"/>
            <a:ext cx="2208938" cy="17312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125">
                <a:solidFill>
                  <a:srgbClr val="F8FCFF"/>
                </a:solidFill>
                <a:latin typeface="Aptos"/>
              </a:rPr>
              <a:t>depends on mission partner access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871178"/>
              </p:ext>
            </p:extLst>
          </p:nvPr>
        </p:nvGraphicFramePr>
        <p:xfrm>
          <a:off x="1278849" y="4793230"/>
          <a:ext cx="16047720" cy="4594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rgbClr val="F8FCFF"/>
                          </a:solidFill>
                          <a:latin typeface="Aptos"/>
                        </a:rPr>
                        <a:t>Cost area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dirty="0">
                          <a:solidFill>
                            <a:srgbClr val="F8FCFF"/>
                          </a:solidFill>
                          <a:latin typeface="Aptos"/>
                        </a:rPr>
                        <a:t>What we buy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rgbClr val="F8FCFF"/>
                          </a:solidFill>
                          <a:latin typeface="Aptos"/>
                        </a:rPr>
                        <a:t>Lean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rgbClr val="F8FCFF"/>
                          </a:solidFill>
                          <a:latin typeface="Aptos"/>
                        </a:rPr>
                        <a:t>Strong validation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Core engineering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C++ flight stack, SVD detector, simulation, CI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$80K-$180K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$250K-$600K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RF / HIL lab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COTS UHF radios, SDRs, attenuators, power tools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$20K-$70K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$100K-$300K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Mission testing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flatsat work, partner telemetry, operator review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$30K-$100K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$150K-$500K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Security + reliability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auth frames, replay defense, FMEA, QA hardening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$10K-$40K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$50K-$150K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408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Cloud + tooling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dashboards, scenario runners, data storage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$5K-$20K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$25K-$80K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6415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Legal / compliance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IP, contracts, export-control review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$10K-$50K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$50K-$150K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" name="Google Shape;96;p1">
            <a:extLst>
              <a:ext uri="{FF2B5EF4-FFF2-40B4-BE49-F238E27FC236}">
                <a16:creationId xmlns:a16="http://schemas.microsoft.com/office/drawing/2014/main" id="{DDB8E16E-AD43-4B7E-690A-4AAA8DFC70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9" name="Graphique 28">
            <a:extLst>
              <a:ext uri="{FF2B5EF4-FFF2-40B4-BE49-F238E27FC236}">
                <a16:creationId xmlns:a16="http://schemas.microsoft.com/office/drawing/2014/main" id="{BE6B0F4A-2E53-5808-DE6D-7C866FD4A8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31" name="Google Shape;95;p1">
            <a:extLst>
              <a:ext uri="{FF2B5EF4-FFF2-40B4-BE49-F238E27FC236}">
                <a16:creationId xmlns:a16="http://schemas.microsoft.com/office/drawing/2014/main" id="{F20D3D27-B535-7079-DF73-D1F030C483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74AEED"/>
                </a:solidFill>
                <a:latin typeface="Space Grotesk" pitchFamily="2" charset="0"/>
                <a:cs typeface="Space Grotesk" pitchFamily="2" charset="0"/>
                <a:sym typeface="Titillium Web"/>
              </a:rPr>
              <a:t>Cost Structure</a:t>
            </a:r>
            <a:endParaRPr lang="en-US"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88FC9D86-C57D-63C2-24D3-4F5E4D13BB56}"/>
              </a:ext>
            </a:extLst>
          </p:cNvPr>
          <p:cNvSpPr/>
          <p:nvPr/>
        </p:nvSpPr>
        <p:spPr>
          <a:xfrm>
            <a:off x="1207348" y="3084059"/>
            <a:ext cx="2768908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6317AF-51AC-42E6-E992-AA146705CFF9}"/>
              </a:ext>
            </a:extLst>
          </p:cNvPr>
          <p:cNvSpPr/>
          <p:nvPr/>
        </p:nvSpPr>
        <p:spPr>
          <a:xfrm>
            <a:off x="4290981" y="3084059"/>
            <a:ext cx="2768908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7DFF43D3-4057-466F-3042-4D56908BF5B3}"/>
              </a:ext>
            </a:extLst>
          </p:cNvPr>
          <p:cNvSpPr/>
          <p:nvPr/>
        </p:nvSpPr>
        <p:spPr>
          <a:xfrm>
            <a:off x="7374614" y="3084059"/>
            <a:ext cx="2768908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656B2-2FC1-6D74-E000-508753E88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513EAFD7-A069-26F3-6023-F959C2E8C0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pic>
        <p:nvPicPr>
          <p:cNvPr id="67" name="Graphique 66">
            <a:extLst>
              <a:ext uri="{FF2B5EF4-FFF2-40B4-BE49-F238E27FC236}">
                <a16:creationId xmlns:a16="http://schemas.microsoft.com/office/drawing/2014/main" id="{B1432E3E-2BD2-CFD9-106C-636E5BE306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0">
            <a:off x="13018569" y="5819722"/>
            <a:ext cx="7673365" cy="7673365"/>
          </a:xfrm>
          <a:prstGeom prst="rect">
            <a:avLst/>
          </a:prstGeom>
        </p:spPr>
      </p:pic>
      <p:sp>
        <p:nvSpPr>
          <p:cNvPr id="27" name="Google Shape;96;p1">
            <a:extLst>
              <a:ext uri="{FF2B5EF4-FFF2-40B4-BE49-F238E27FC236}">
                <a16:creationId xmlns:a16="http://schemas.microsoft.com/office/drawing/2014/main" id="{9E57CA9A-3123-AD52-D1A6-4D77E6FA1C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9" name="Graphique 28">
            <a:extLst>
              <a:ext uri="{FF2B5EF4-FFF2-40B4-BE49-F238E27FC236}">
                <a16:creationId xmlns:a16="http://schemas.microsoft.com/office/drawing/2014/main" id="{447AAAB5-84A7-1C0A-D029-1E559A509A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31" name="Google Shape;95;p1">
            <a:extLst>
              <a:ext uri="{FF2B5EF4-FFF2-40B4-BE49-F238E27FC236}">
                <a16:creationId xmlns:a16="http://schemas.microsoft.com/office/drawing/2014/main" id="{88C7D1D0-F1CC-DD33-0FAF-60F3121470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7348" y="1865942"/>
            <a:ext cx="1545894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74AEED"/>
                </a:solidFill>
                <a:latin typeface="Space Grotesk" pitchFamily="2" charset="0"/>
                <a:cs typeface="Space Grotesk" pitchFamily="2" charset="0"/>
                <a:sym typeface="Titillium Web"/>
              </a:rPr>
              <a:t>Deployment Cost / Partner</a:t>
            </a:r>
            <a:endParaRPr lang="en-US"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3D12438-BFFF-16F9-F369-3A0073E22C99}"/>
              </a:ext>
            </a:extLst>
          </p:cNvPr>
          <p:cNvSpPr/>
          <p:nvPr/>
        </p:nvSpPr>
        <p:spPr>
          <a:xfrm>
            <a:off x="1207347" y="3084059"/>
            <a:ext cx="4197165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F32D7217-1F62-4409-98B9-91F8FBD26359}"/>
              </a:ext>
            </a:extLst>
          </p:cNvPr>
          <p:cNvSpPr txBox="1"/>
          <p:nvPr/>
        </p:nvSpPr>
        <p:spPr>
          <a:xfrm>
            <a:off x="1443756" y="3265311"/>
            <a:ext cx="1729641" cy="2423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575" b="1" dirty="0">
                <a:solidFill>
                  <a:schemeClr val="bg1">
                    <a:lumMod val="85000"/>
                  </a:schemeClr>
                </a:solidFill>
                <a:latin typeface="Aptos"/>
              </a:rPr>
              <a:t>Commercial target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8E9F87F5-7733-2E31-286F-80EF7A2D0BA3}"/>
              </a:ext>
            </a:extLst>
          </p:cNvPr>
          <p:cNvSpPr txBox="1"/>
          <p:nvPr/>
        </p:nvSpPr>
        <p:spPr>
          <a:xfrm>
            <a:off x="1416324" y="3553348"/>
            <a:ext cx="2587247" cy="53091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345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ptos"/>
              </a:rPr>
              <a:t>$150K-$400K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9F3221C5-D83D-E3F6-AFDE-0547D4522F04}"/>
              </a:ext>
            </a:extLst>
          </p:cNvPr>
          <p:cNvSpPr txBox="1"/>
          <p:nvPr/>
        </p:nvSpPr>
        <p:spPr>
          <a:xfrm>
            <a:off x="1443756" y="4101988"/>
            <a:ext cx="3654847" cy="21929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425" dirty="0">
                <a:solidFill>
                  <a:srgbClr val="F8FCFF"/>
                </a:solidFill>
                <a:latin typeface="Aptos"/>
              </a:rPr>
              <a:t>our first-year delivery cost per normal operator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F4D3722-0363-408C-B203-143358AF025F}"/>
              </a:ext>
            </a:extLst>
          </p:cNvPr>
          <p:cNvSpPr/>
          <p:nvPr/>
        </p:nvSpPr>
        <p:spPr>
          <a:xfrm>
            <a:off x="5640921" y="3084059"/>
            <a:ext cx="4197165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7F20738-FC79-87D1-7002-46A1CDB8474E}"/>
              </a:ext>
            </a:extLst>
          </p:cNvPr>
          <p:cNvSpPr/>
          <p:nvPr/>
        </p:nvSpPr>
        <p:spPr>
          <a:xfrm>
            <a:off x="10192163" y="3084059"/>
            <a:ext cx="4197165" cy="1349584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" name="TextBox 12">
            <a:extLst>
              <a:ext uri="{FF2B5EF4-FFF2-40B4-BE49-F238E27FC236}">
                <a16:creationId xmlns:a16="http://schemas.microsoft.com/office/drawing/2014/main" id="{31E09495-0F49-85CB-3CB5-C868912AA85F}"/>
              </a:ext>
            </a:extLst>
          </p:cNvPr>
          <p:cNvSpPr txBox="1"/>
          <p:nvPr/>
        </p:nvSpPr>
        <p:spPr>
          <a:xfrm>
            <a:off x="5858030" y="3219833"/>
            <a:ext cx="1521250" cy="2423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575" b="1" dirty="0">
                <a:solidFill>
                  <a:schemeClr val="bg1">
                    <a:lumMod val="85000"/>
                  </a:schemeClr>
                </a:solidFill>
                <a:latin typeface="Aptos"/>
              </a:rPr>
              <a:t>Ongoing support</a:t>
            </a:r>
          </a:p>
        </p:txBody>
      </p:sp>
      <p:sp>
        <p:nvSpPr>
          <p:cNvPr id="42" name="TextBox 13">
            <a:extLst>
              <a:ext uri="{FF2B5EF4-FFF2-40B4-BE49-F238E27FC236}">
                <a16:creationId xmlns:a16="http://schemas.microsoft.com/office/drawing/2014/main" id="{6813FCC1-1E4F-5BB3-88F1-BDA5798DA646}"/>
              </a:ext>
            </a:extLst>
          </p:cNvPr>
          <p:cNvSpPr txBox="1"/>
          <p:nvPr/>
        </p:nvSpPr>
        <p:spPr>
          <a:xfrm>
            <a:off x="5830598" y="3507685"/>
            <a:ext cx="2904641" cy="53091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345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ptos"/>
              </a:rPr>
              <a:t>$50K-$150K/yr</a:t>
            </a:r>
          </a:p>
        </p:txBody>
      </p:sp>
      <p:sp>
        <p:nvSpPr>
          <p:cNvPr id="44" name="TextBox 14">
            <a:extLst>
              <a:ext uri="{FF2B5EF4-FFF2-40B4-BE49-F238E27FC236}">
                <a16:creationId xmlns:a16="http://schemas.microsoft.com/office/drawing/2014/main" id="{2EE000FA-2DC0-384E-071F-D7E84244F208}"/>
              </a:ext>
            </a:extLst>
          </p:cNvPr>
          <p:cNvSpPr txBox="1"/>
          <p:nvPr/>
        </p:nvSpPr>
        <p:spPr>
          <a:xfrm>
            <a:off x="5858030" y="4056325"/>
            <a:ext cx="3912931" cy="21929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425">
                <a:solidFill>
                  <a:srgbClr val="F8FCFF"/>
                </a:solidFill>
                <a:latin typeface="Aptos"/>
              </a:rPr>
              <a:t>updates, validation, dashboards, mission support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5922707C-5111-D3B9-9AE3-EE1DC68F3563}"/>
              </a:ext>
            </a:extLst>
          </p:cNvPr>
          <p:cNvSpPr txBox="1"/>
          <p:nvPr/>
        </p:nvSpPr>
        <p:spPr>
          <a:xfrm>
            <a:off x="10483378" y="3215165"/>
            <a:ext cx="1000274" cy="24237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575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/>
              </a:rPr>
              <a:t>Value floor</a:t>
            </a:r>
          </a:p>
        </p:txBody>
      </p:sp>
      <p:sp>
        <p:nvSpPr>
          <p:cNvPr id="48" name="TextBox 17">
            <a:extLst>
              <a:ext uri="{FF2B5EF4-FFF2-40B4-BE49-F238E27FC236}">
                <a16:creationId xmlns:a16="http://schemas.microsoft.com/office/drawing/2014/main" id="{91BA0A81-9E74-A047-E566-0D0553844CA7}"/>
              </a:ext>
            </a:extLst>
          </p:cNvPr>
          <p:cNvSpPr txBox="1"/>
          <p:nvPr/>
        </p:nvSpPr>
        <p:spPr>
          <a:xfrm>
            <a:off x="10455945" y="3544351"/>
            <a:ext cx="1453924" cy="53091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3450" b="1" dirty="0">
                <a:solidFill>
                  <a:schemeClr val="bg2">
                    <a:lumMod val="75000"/>
                  </a:schemeClr>
                </a:solidFill>
                <a:latin typeface="Aptos"/>
              </a:rPr>
              <a:t>$350K+</a:t>
            </a:r>
          </a:p>
        </p:txBody>
      </p:sp>
      <p:sp>
        <p:nvSpPr>
          <p:cNvPr id="50" name="TextBox 18">
            <a:extLst>
              <a:ext uri="{FF2B5EF4-FFF2-40B4-BE49-F238E27FC236}">
                <a16:creationId xmlns:a16="http://schemas.microsoft.com/office/drawing/2014/main" id="{557C8E81-979B-6BF2-3BBA-3CF68A0806B1}"/>
              </a:ext>
            </a:extLst>
          </p:cNvPr>
          <p:cNvSpPr txBox="1"/>
          <p:nvPr/>
        </p:nvSpPr>
        <p:spPr>
          <a:xfrm>
            <a:off x="10483378" y="4092990"/>
            <a:ext cx="3648435" cy="19851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290" dirty="0">
                <a:solidFill>
                  <a:srgbClr val="F8FCFF"/>
                </a:solidFill>
                <a:latin typeface="Aptos"/>
              </a:rPr>
              <a:t>public SSO rideshare slot before satellite build cost</a:t>
            </a:r>
          </a:p>
        </p:txBody>
      </p:sp>
      <p:graphicFrame>
        <p:nvGraphicFramePr>
          <p:cNvPr id="58" name="Table 19">
            <a:extLst>
              <a:ext uri="{FF2B5EF4-FFF2-40B4-BE49-F238E27FC236}">
                <a16:creationId xmlns:a16="http://schemas.microsoft.com/office/drawing/2014/main" id="{304E64CE-C18A-C8AD-2992-FAFC88BDC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835764"/>
              </p:ext>
            </p:extLst>
          </p:nvPr>
        </p:nvGraphicFramePr>
        <p:xfrm>
          <a:off x="1211580" y="4766013"/>
          <a:ext cx="16047720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7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516">
                <a:tc>
                  <a:txBody>
                    <a:bodyPr/>
                    <a:lstStyle/>
                    <a:p>
                      <a:pPr algn="l"/>
                      <a:r>
                        <a:rPr sz="2000" b="1">
                          <a:solidFill>
                            <a:srgbClr val="F8FCFF"/>
                          </a:solidFill>
                          <a:latin typeface="Aptos"/>
                        </a:rPr>
                        <a:t>Buyer type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>
                          <a:solidFill>
                            <a:srgbClr val="F8FCFF"/>
                          </a:solidFill>
                          <a:latin typeface="Aptos"/>
                        </a:rPr>
                        <a:t>Typical scope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>
                          <a:solidFill>
                            <a:srgbClr val="F8FCFF"/>
                          </a:solidFill>
                          <a:latin typeface="Aptos"/>
                        </a:rPr>
                        <a:t>Our first-year cost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>
                          <a:solidFill>
                            <a:srgbClr val="F8FCFF"/>
                          </a:solidFill>
                          <a:latin typeface="Aptos"/>
                        </a:rPr>
                        <a:t>Our annual cost</a:t>
                      </a:r>
                    </a:p>
                  </a:txBody>
                  <a:tcPr marL="82296" marR="82296" marT="41148" marB="41148">
                    <a:solidFill>
                      <a:srgbClr val="142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516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Research / university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1-5 satellites; simulation-first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$8K-$30K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$3K-$12K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516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Small operator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5-20 satellites; pre-flight integration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$50K-$160K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$20K-$70K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516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Commercial constellation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20-100+ satellites; mission adapters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$180K-$600K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$60K-$220K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9516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Agency / high-assurance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security review, audit, formal validation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E2ECF8"/>
                          </a:solidFill>
                          <a:latin typeface="Aptos"/>
                        </a:rPr>
                        <a:t>$500K-$1.5M+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dirty="0">
                          <a:solidFill>
                            <a:srgbClr val="E2ECF8"/>
                          </a:solidFill>
                          <a:latin typeface="Aptos"/>
                        </a:rPr>
                        <a:t>$150K-$500K</a:t>
                      </a:r>
                    </a:p>
                  </a:txBody>
                  <a:tcPr marL="82296" marR="82296" marT="41148" marB="41148">
                    <a:solidFill>
                      <a:srgbClr val="0A1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2" name="TextBox 21">
            <a:extLst>
              <a:ext uri="{FF2B5EF4-FFF2-40B4-BE49-F238E27FC236}">
                <a16:creationId xmlns:a16="http://schemas.microsoft.com/office/drawing/2014/main" id="{47BCC339-CC97-9B46-9FDC-1E08479A83D6}"/>
              </a:ext>
            </a:extLst>
          </p:cNvPr>
          <p:cNvSpPr txBox="1"/>
          <p:nvPr/>
        </p:nvSpPr>
        <p:spPr>
          <a:xfrm>
            <a:off x="1348980" y="8745551"/>
            <a:ext cx="2149627" cy="276999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ptos"/>
              </a:rPr>
              <a:t>Recommended offer</a:t>
            </a:r>
          </a:p>
        </p:txBody>
      </p:sp>
      <p:sp>
        <p:nvSpPr>
          <p:cNvPr id="64" name="TextBox 22">
            <a:extLst>
              <a:ext uri="{FF2B5EF4-FFF2-40B4-BE49-F238E27FC236}">
                <a16:creationId xmlns:a16="http://schemas.microsoft.com/office/drawing/2014/main" id="{F038B534-DAC1-5085-F956-63F383193AE6}"/>
              </a:ext>
            </a:extLst>
          </p:cNvPr>
          <p:cNvSpPr txBox="1"/>
          <p:nvPr/>
        </p:nvSpPr>
        <p:spPr>
          <a:xfrm>
            <a:off x="1348980" y="8978724"/>
            <a:ext cx="5915081" cy="73866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sz="1600" dirty="0">
                <a:solidFill>
                  <a:srgbClr val="F8FCFF"/>
                </a:solidFill>
                <a:latin typeface="Aptos"/>
              </a:rPr>
              <a:t>Setup/integration: $250K-$1M depending on assurance level</a:t>
            </a:r>
          </a:p>
          <a:p>
            <a:r>
              <a:rPr sz="1600" dirty="0">
                <a:solidFill>
                  <a:srgbClr val="F8FCFF"/>
                </a:solidFill>
                <a:latin typeface="Aptos"/>
              </a:rPr>
              <a:t>Recurring license: $2K-$10K per satellite per year</a:t>
            </a:r>
          </a:p>
          <a:p>
            <a:r>
              <a:rPr sz="1600" dirty="0">
                <a:solidFill>
                  <a:srgbClr val="F8FCFF"/>
                </a:solidFill>
                <a:latin typeface="Aptos"/>
              </a:rPr>
              <a:t>100-satellite buyer: $500K-$900K first year; $300K-$700K/year after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2783644-B937-6F83-279A-6DA6C0AF1CC9}"/>
              </a:ext>
            </a:extLst>
          </p:cNvPr>
          <p:cNvSpPr/>
          <p:nvPr/>
        </p:nvSpPr>
        <p:spPr>
          <a:xfrm>
            <a:off x="1207347" y="8529851"/>
            <a:ext cx="6171933" cy="134958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28986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5727DABD-AA99-275A-4B04-1DE6A94DE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BFFDB4E-3EDE-F1CA-5556-3AB591F28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F6BE8A48-12DA-C7DB-5AD7-E049477213A7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CCB44CD6-12B3-89C7-0D5F-4E49478634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B96059BB-4856-C7DD-9CDB-A038B1158F65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Problem Stateme</a:t>
            </a:r>
            <a:r>
              <a:rPr lang="en-US" sz="6000" b="1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nt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7E5E85-BFAE-928F-9BFC-DD44C1ABCE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1654235-9FF9-C691-3E03-4E33EFDEB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8421058"/>
            <a:ext cx="6902428" cy="6902428"/>
          </a:xfrm>
          <a:prstGeom prst="rect">
            <a:avLst/>
          </a:prstGeom>
        </p:spPr>
      </p:pic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66BF0636-7020-3673-AE7A-1E3D8000D584}"/>
              </a:ext>
            </a:extLst>
          </p:cNvPr>
          <p:cNvSpPr txBox="1"/>
          <p:nvPr/>
        </p:nvSpPr>
        <p:spPr>
          <a:xfrm>
            <a:off x="1207348" y="3158604"/>
            <a:ext cx="1009956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Low Earth orbit is under severe pressure.</a:t>
            </a:r>
          </a:p>
          <a:p>
            <a:r>
              <a:rPr lang="en-US" sz="36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There are more than 1,2 million debris objects!</a:t>
            </a:r>
          </a:p>
        </p:txBody>
      </p:sp>
    </p:spTree>
    <p:extLst>
      <p:ext uri="{BB962C8B-B14F-4D97-AF65-F5344CB8AC3E}">
        <p14:creationId xmlns:p14="http://schemas.microsoft.com/office/powerpoint/2010/main" val="3728605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0C05CC5B-B295-0124-6FE7-10C254DF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7E96B39-FF2E-7C32-B939-7A49EBB31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4B93DBC6-EA91-3488-945F-96C01E53EC19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D8159304-B98C-B7FB-EC68-505E647AFC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816FE65A-C680-858A-6E56-22D010B19A76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Problem Stateme</a:t>
            </a:r>
            <a:r>
              <a:rPr lang="en-US" sz="6000" b="1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nt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7449926-D536-28F8-FD97-53BF81B1A5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4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7DD9B439-E378-39FD-1AB7-0EB501DB24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73038">
            <a:off x="0" y="8421058"/>
            <a:ext cx="6902428" cy="6902428"/>
          </a:xfrm>
          <a:prstGeom prst="rect">
            <a:avLst/>
          </a:prstGeom>
        </p:spPr>
      </p:pic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62CECEB6-64E5-ACE6-A5FD-4F40991E669F}"/>
              </a:ext>
            </a:extLst>
          </p:cNvPr>
          <p:cNvSpPr txBox="1"/>
          <p:nvPr/>
        </p:nvSpPr>
        <p:spPr>
          <a:xfrm>
            <a:off x="1207348" y="3158604"/>
            <a:ext cx="1009956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Low Earth orbit is under severe pressure.</a:t>
            </a:r>
          </a:p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There are more than 1,2 million debris objects!</a:t>
            </a:r>
          </a:p>
        </p:txBody>
      </p:sp>
      <p:sp>
        <p:nvSpPr>
          <p:cNvPr id="6" name="Google Shape;97;p1">
            <a:extLst>
              <a:ext uri="{FF2B5EF4-FFF2-40B4-BE49-F238E27FC236}">
                <a16:creationId xmlns:a16="http://schemas.microsoft.com/office/drawing/2014/main" id="{BC0C369A-1A88-3426-C9CC-35B14BEF1CA0}"/>
              </a:ext>
            </a:extLst>
          </p:cNvPr>
          <p:cNvSpPr txBox="1"/>
          <p:nvPr/>
        </p:nvSpPr>
        <p:spPr>
          <a:xfrm>
            <a:off x="1207348" y="3973913"/>
            <a:ext cx="1009956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More than 40% of small satellites launched between 2000 and 2016 experienced failure.</a:t>
            </a:r>
          </a:p>
        </p:txBody>
      </p:sp>
    </p:spTree>
    <p:extLst>
      <p:ext uri="{BB962C8B-B14F-4D97-AF65-F5344CB8AC3E}">
        <p14:creationId xmlns:p14="http://schemas.microsoft.com/office/powerpoint/2010/main" val="1219777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A719BED0-2492-4A49-1865-44C4CB6C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281A9B0-8ADE-8AC9-83A8-13A476E4B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659C362A-9FE0-A0EC-D857-ED7F62AA587F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41017662-8111-0F93-5CA2-D90F135798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5C10405B-568B-E7F5-2DD3-405278630269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Problem Stateme</a:t>
            </a:r>
            <a:r>
              <a:rPr lang="en-US" sz="6000" b="1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nt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37CC391-DA15-3437-7174-8188837D45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36844662-5155-8F7C-09C6-4158173E19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327192">
            <a:off x="0" y="8421058"/>
            <a:ext cx="6902428" cy="6902428"/>
          </a:xfrm>
          <a:prstGeom prst="rect">
            <a:avLst/>
          </a:prstGeom>
        </p:spPr>
      </p:pic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4453F88D-D464-B2A9-97A4-9C7BC9B58120}"/>
              </a:ext>
            </a:extLst>
          </p:cNvPr>
          <p:cNvSpPr txBox="1"/>
          <p:nvPr/>
        </p:nvSpPr>
        <p:spPr>
          <a:xfrm>
            <a:off x="1207348" y="3158604"/>
            <a:ext cx="1009956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Low Earth orbit is under severe pressure.</a:t>
            </a:r>
          </a:p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There are more than 1,2 million debris objects!</a:t>
            </a:r>
          </a:p>
        </p:txBody>
      </p:sp>
      <p:sp>
        <p:nvSpPr>
          <p:cNvPr id="6" name="Google Shape;97;p1">
            <a:extLst>
              <a:ext uri="{FF2B5EF4-FFF2-40B4-BE49-F238E27FC236}">
                <a16:creationId xmlns:a16="http://schemas.microsoft.com/office/drawing/2014/main" id="{F9504BFF-40CB-0DE6-80A8-108D3CB85A4B}"/>
              </a:ext>
            </a:extLst>
          </p:cNvPr>
          <p:cNvSpPr txBox="1"/>
          <p:nvPr/>
        </p:nvSpPr>
        <p:spPr>
          <a:xfrm>
            <a:off x="1207348" y="4072143"/>
            <a:ext cx="1009956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More than 40% of small satellites launched between 2000 and 2016 experienced failure.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CC911A-906E-C28A-E41F-1CFA8C5CFDCB}"/>
              </a:ext>
            </a:extLst>
          </p:cNvPr>
          <p:cNvSpPr/>
          <p:nvPr/>
        </p:nvSpPr>
        <p:spPr>
          <a:xfrm>
            <a:off x="1207347" y="5336275"/>
            <a:ext cx="3992182" cy="826397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63011B01-1A5B-A1D9-484E-677E3BB33B8A}"/>
              </a:ext>
            </a:extLst>
          </p:cNvPr>
          <p:cNvSpPr txBox="1"/>
          <p:nvPr/>
        </p:nvSpPr>
        <p:spPr>
          <a:xfrm>
            <a:off x="1440430" y="5503011"/>
            <a:ext cx="399218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Sensor Degradation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C256077-CE46-E91B-E9B4-C8E65C266916}"/>
              </a:ext>
            </a:extLst>
          </p:cNvPr>
          <p:cNvCxnSpPr/>
          <p:nvPr/>
        </p:nvCxnSpPr>
        <p:spPr>
          <a:xfrm>
            <a:off x="5199529" y="5755341"/>
            <a:ext cx="663389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A134BA-D8B6-BD56-6FBC-0B5FAF75C7A2}"/>
              </a:ext>
            </a:extLst>
          </p:cNvPr>
          <p:cNvSpPr/>
          <p:nvPr/>
        </p:nvSpPr>
        <p:spPr>
          <a:xfrm>
            <a:off x="5862918" y="5336275"/>
            <a:ext cx="2617693" cy="826397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Google Shape;97;p1">
            <a:extLst>
              <a:ext uri="{FF2B5EF4-FFF2-40B4-BE49-F238E27FC236}">
                <a16:creationId xmlns:a16="http://schemas.microsoft.com/office/drawing/2014/main" id="{04CF97DA-AA92-F670-7477-EC326321FB0E}"/>
              </a:ext>
            </a:extLst>
          </p:cNvPr>
          <p:cNvSpPr txBox="1"/>
          <p:nvPr/>
        </p:nvSpPr>
        <p:spPr>
          <a:xfrm>
            <a:off x="6096001" y="5503011"/>
            <a:ext cx="261769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Faulty Data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7CB46C0-2B9E-8030-105B-5914794874AE}"/>
              </a:ext>
            </a:extLst>
          </p:cNvPr>
          <p:cNvCxnSpPr/>
          <p:nvPr/>
        </p:nvCxnSpPr>
        <p:spPr>
          <a:xfrm>
            <a:off x="8480611" y="5719482"/>
            <a:ext cx="663389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B9322B0-5742-04C9-4E05-2AEF22899AAE}"/>
              </a:ext>
            </a:extLst>
          </p:cNvPr>
          <p:cNvSpPr/>
          <p:nvPr/>
        </p:nvSpPr>
        <p:spPr>
          <a:xfrm>
            <a:off x="9144000" y="5300416"/>
            <a:ext cx="2850776" cy="826397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Google Shape;97;p1">
            <a:extLst>
              <a:ext uri="{FF2B5EF4-FFF2-40B4-BE49-F238E27FC236}">
                <a16:creationId xmlns:a16="http://schemas.microsoft.com/office/drawing/2014/main" id="{279D032A-B13D-43E6-1D1E-2C17BF56CA43}"/>
              </a:ext>
            </a:extLst>
          </p:cNvPr>
          <p:cNvSpPr txBox="1"/>
          <p:nvPr/>
        </p:nvSpPr>
        <p:spPr>
          <a:xfrm>
            <a:off x="9377083" y="5467152"/>
            <a:ext cx="261769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Loss of Trust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4F61FC0-216C-B36C-B7C5-0D9BB32CAEC5}"/>
              </a:ext>
            </a:extLst>
          </p:cNvPr>
          <p:cNvCxnSpPr/>
          <p:nvPr/>
        </p:nvCxnSpPr>
        <p:spPr>
          <a:xfrm>
            <a:off x="11988521" y="5719482"/>
            <a:ext cx="663389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0BC03BE-0498-4EF0-9959-109E2DF39844}"/>
              </a:ext>
            </a:extLst>
          </p:cNvPr>
          <p:cNvSpPr/>
          <p:nvPr/>
        </p:nvSpPr>
        <p:spPr>
          <a:xfrm>
            <a:off x="12651910" y="5300416"/>
            <a:ext cx="4195660" cy="826397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Google Shape;97;p1">
            <a:extLst>
              <a:ext uri="{FF2B5EF4-FFF2-40B4-BE49-F238E27FC236}">
                <a16:creationId xmlns:a16="http://schemas.microsoft.com/office/drawing/2014/main" id="{53AD1136-944A-DF4C-49BA-1378C9BB9F4F}"/>
              </a:ext>
            </a:extLst>
          </p:cNvPr>
          <p:cNvSpPr txBox="1"/>
          <p:nvPr/>
        </p:nvSpPr>
        <p:spPr>
          <a:xfrm>
            <a:off x="12884993" y="5467152"/>
            <a:ext cx="378129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ea typeface="Montserrat"/>
                <a:cs typeface="Space Grotesk" pitchFamily="2" charset="0"/>
                <a:sym typeface="Montserrat"/>
              </a:rPr>
              <a:t>Early Decommission</a:t>
            </a:r>
          </a:p>
        </p:txBody>
      </p:sp>
    </p:spTree>
    <p:extLst>
      <p:ext uri="{BB962C8B-B14F-4D97-AF65-F5344CB8AC3E}">
        <p14:creationId xmlns:p14="http://schemas.microsoft.com/office/powerpoint/2010/main" val="774328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18" grpId="0" animBg="1"/>
      <p:bldP spid="19" grpId="0"/>
      <p:bldP spid="23" grpId="0" animBg="1"/>
      <p:bldP spid="24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146352D4-BFE8-B29F-E3D2-9DD604145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22C74B9-E317-03EC-0E1E-03AE9B2D1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BDF00008-4423-99EE-CABC-5B49E6B273AF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2466146E-F327-5ADC-8875-59B093608E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3859952"/>
            <a:ext cx="12444216" cy="3714050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585FA4DE-AAD7-3A4D-6ED0-60502B533734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Proposed Solution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60AEED6-EF92-25AB-C2C7-CC1CBDE095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883D2702-B9F9-A9D0-82E5-CA8F8B9D32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600000">
            <a:off x="13018569" y="5819722"/>
            <a:ext cx="7673365" cy="76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55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9CDC80CF-76BD-D23D-30C6-F02686B8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0B72B25-9ACE-F0A6-8620-2AC6F3255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112FA280-1EC7-CE53-FD5B-B0D22897297E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9E17F4FE-4CDF-7A88-E271-2F6C9A5F95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95C3C3F3-A9DB-4657-9EA4-8357B86CA793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Proposed Solution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D23D603-BB01-AB49-75F3-61ECB2A6E0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70C7827A-9898-FE17-DB01-C4B78630AE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3018569" y="5819722"/>
            <a:ext cx="7673365" cy="7673365"/>
          </a:xfrm>
          <a:prstGeom prst="rect">
            <a:avLst/>
          </a:prstGeom>
        </p:spPr>
      </p:pic>
      <p:sp>
        <p:nvSpPr>
          <p:cNvPr id="10" name="Google Shape;97;p1">
            <a:extLst>
              <a:ext uri="{FF2B5EF4-FFF2-40B4-BE49-F238E27FC236}">
                <a16:creationId xmlns:a16="http://schemas.microsoft.com/office/drawing/2014/main" id="{F37D9F8D-D168-1B1C-57BA-7A695312C434}"/>
              </a:ext>
            </a:extLst>
          </p:cNvPr>
          <p:cNvSpPr txBox="1"/>
          <p:nvPr/>
        </p:nvSpPr>
        <p:spPr>
          <a:xfrm>
            <a:off x="1207348" y="4552977"/>
            <a:ext cx="906204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We don’t need more hardware in space. We need </a:t>
            </a:r>
            <a:r>
              <a:rPr lang="en-US" sz="4000" b="1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smarter software.</a:t>
            </a:r>
            <a:br>
              <a:rPr lang="en-US" sz="40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</a:br>
            <a:endParaRPr lang="en-US" sz="40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F3FEFA-596A-5809-0133-745507EF4A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348" y="5753305"/>
            <a:ext cx="892483" cy="89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30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B815F3AB-F594-9B32-1209-8EA98083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B7AEF83F-C228-9CBD-0AC2-9284146A4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Google Shape;96;p1">
            <a:extLst>
              <a:ext uri="{FF2B5EF4-FFF2-40B4-BE49-F238E27FC236}">
                <a16:creationId xmlns:a16="http://schemas.microsoft.com/office/drawing/2014/main" id="{9F8973C3-ECA2-3414-19D4-C3A0729FEE0D}"/>
              </a:ext>
            </a:extLst>
          </p:cNvPr>
          <p:cNvSpPr txBox="1"/>
          <p:nvPr/>
        </p:nvSpPr>
        <p:spPr>
          <a:xfrm>
            <a:off x="11614245" y="1019175"/>
            <a:ext cx="5645055" cy="79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IEEE AESS </a:t>
            </a:r>
            <a:r>
              <a:rPr lang="en-US" sz="1999" b="1" i="0" u="none" strike="noStrike" cap="none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Sustainabilty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Hackathon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E51428C7-7C1F-8BCD-3D4B-67DD6AB65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4DBC787E-DEE6-F79E-F61F-1117E4F83600}"/>
              </a:ext>
            </a:extLst>
          </p:cNvPr>
          <p:cNvSpPr txBox="1"/>
          <p:nvPr/>
        </p:nvSpPr>
        <p:spPr>
          <a:xfrm>
            <a:off x="1207348" y="1865942"/>
            <a:ext cx="1545894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Proposed Solution</a:t>
            </a:r>
            <a:endParaRPr sz="7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581F97F-B5AE-72C4-7E65-05EA5027E9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324A4313-A387-4F4A-EC98-4687180973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13018569" y="5819722"/>
            <a:ext cx="7673365" cy="7673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3DB64BF-D486-10B6-44F5-568752C6DB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151" y="8225203"/>
            <a:ext cx="957575" cy="957575"/>
          </a:xfrm>
          <a:prstGeom prst="rect">
            <a:avLst/>
          </a:prstGeom>
        </p:spPr>
      </p:pic>
      <p:sp>
        <p:nvSpPr>
          <p:cNvPr id="13" name="Google Shape;97;p1">
            <a:extLst>
              <a:ext uri="{FF2B5EF4-FFF2-40B4-BE49-F238E27FC236}">
                <a16:creationId xmlns:a16="http://schemas.microsoft.com/office/drawing/2014/main" id="{5BB431C3-90A9-E859-A85B-820E7D0C2433}"/>
              </a:ext>
            </a:extLst>
          </p:cNvPr>
          <p:cNvSpPr txBox="1"/>
          <p:nvPr/>
        </p:nvSpPr>
        <p:spPr>
          <a:xfrm>
            <a:off x="1211484" y="5788417"/>
            <a:ext cx="11759847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fontAlgn="base"/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NUWA, </a:t>
            </a:r>
            <a:r>
              <a:rPr lang="en-US" sz="3600" dirty="0">
                <a:solidFill>
                  <a:schemeClr val="bg1"/>
                </a:solidFill>
                <a:latin typeface="Helvetica" pitchFamily="2" charset="0"/>
              </a:rPr>
              <a:t>the first complete, autonomous, self-healing ecosystem for satellite constellations.</a:t>
            </a:r>
          </a:p>
          <a:p>
            <a:pPr fontAlgn="base"/>
            <a:r>
              <a:rPr lang="en-US" sz="36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NUWA transforms a group of fragile, isolated spacecraft info a cooperative, resilient network.</a:t>
            </a:r>
            <a:endParaRPr lang="en-US" sz="199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sp>
        <p:nvSpPr>
          <p:cNvPr id="14" name="Google Shape;97;p1">
            <a:extLst>
              <a:ext uri="{FF2B5EF4-FFF2-40B4-BE49-F238E27FC236}">
                <a16:creationId xmlns:a16="http://schemas.microsoft.com/office/drawing/2014/main" id="{B0542965-011A-CEB5-B5C9-394762401508}"/>
              </a:ext>
            </a:extLst>
          </p:cNvPr>
          <p:cNvSpPr txBox="1"/>
          <p:nvPr/>
        </p:nvSpPr>
        <p:spPr>
          <a:xfrm>
            <a:off x="1207348" y="4505546"/>
            <a:ext cx="542736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Keep satellites useful for longer, so we replace fewer of them</a:t>
            </a:r>
            <a:br>
              <a:rPr lang="en-US" sz="24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</a:br>
            <a:endParaRPr lang="en-US" sz="24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1A505E1-DAA7-A02C-D38A-6F7A55B132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600000">
            <a:off x="19427151" y="3713415"/>
            <a:ext cx="5904888" cy="5904888"/>
          </a:xfrm>
          <a:prstGeom prst="rect">
            <a:avLst/>
          </a:prstGeom>
        </p:spPr>
      </p:pic>
      <p:sp>
        <p:nvSpPr>
          <p:cNvPr id="21" name="Google Shape;97;p1">
            <a:extLst>
              <a:ext uri="{FF2B5EF4-FFF2-40B4-BE49-F238E27FC236}">
                <a16:creationId xmlns:a16="http://schemas.microsoft.com/office/drawing/2014/main" id="{E13E67CF-6E60-8FE4-3F22-2C76C4794BB8}"/>
              </a:ext>
            </a:extLst>
          </p:cNvPr>
          <p:cNvSpPr txBox="1"/>
          <p:nvPr/>
        </p:nvSpPr>
        <p:spPr>
          <a:xfrm>
            <a:off x="1207348" y="3251129"/>
            <a:ext cx="641265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We don’t need more hardware in space. We need 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  <a:t>smarter software.</a:t>
            </a:r>
            <a:br>
              <a:rPr lang="en-US" sz="2800" dirty="0">
                <a:solidFill>
                  <a:schemeClr val="bg1"/>
                </a:solidFill>
                <a:latin typeface="Helvetica" pitchFamily="2" charset="0"/>
                <a:cs typeface="Space Grotesk" pitchFamily="2" charset="0"/>
              </a:rPr>
            </a:br>
            <a:endParaRPr lang="en-US" sz="2800" dirty="0">
              <a:solidFill>
                <a:schemeClr val="bg1"/>
              </a:solidFill>
              <a:latin typeface="Helvetica" pitchFamily="2" charset="0"/>
              <a:ea typeface="Montserrat"/>
              <a:cs typeface="Space Grotesk" pitchFamily="2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506790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88419F9-EED3-B4AD-AB72-6F0742F38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DA84EE-4A62-2B34-B0D4-8EB97DB71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E9D4807-920E-0E1F-412E-AA0811FBA2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48" y="1049336"/>
            <a:ext cx="2768908" cy="826397"/>
          </a:xfrm>
          <a:prstGeom prst="rect">
            <a:avLst/>
          </a:prstGeom>
        </p:spPr>
      </p:pic>
      <p:sp>
        <p:nvSpPr>
          <p:cNvPr id="4" name="Google Shape;95;p1">
            <a:extLst>
              <a:ext uri="{FF2B5EF4-FFF2-40B4-BE49-F238E27FC236}">
                <a16:creationId xmlns:a16="http://schemas.microsoft.com/office/drawing/2014/main" id="{923872C6-E890-32C4-B78F-D93869FDB346}"/>
              </a:ext>
            </a:extLst>
          </p:cNvPr>
          <p:cNvSpPr txBox="1"/>
          <p:nvPr/>
        </p:nvSpPr>
        <p:spPr>
          <a:xfrm>
            <a:off x="1207348" y="2046023"/>
            <a:ext cx="51553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74AEED"/>
                </a:solidFill>
                <a:latin typeface="Space Grotesk" pitchFamily="2" charset="0"/>
                <a:ea typeface="Titillium Web"/>
                <a:cs typeface="Space Grotesk" pitchFamily="2" charset="0"/>
                <a:sym typeface="Titillium Web"/>
              </a:rPr>
              <a:t>The Ecosystem &amp; Core Services</a:t>
            </a:r>
            <a:endParaRPr sz="500" dirty="0">
              <a:solidFill>
                <a:srgbClr val="74AEED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17302D-8E29-86E2-2DF3-B509E5A49B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57E3D45-B3A1-8690-68EB-6933AE7E57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600000">
            <a:off x="18755595" y="13078911"/>
            <a:ext cx="5834932" cy="5834932"/>
          </a:xfrm>
          <a:prstGeom prst="rect">
            <a:avLst/>
          </a:prstGeom>
        </p:spPr>
      </p:pic>
      <p:pic>
        <p:nvPicPr>
          <p:cNvPr id="40" name="Graphique 39">
            <a:extLst>
              <a:ext uri="{FF2B5EF4-FFF2-40B4-BE49-F238E27FC236}">
                <a16:creationId xmlns:a16="http://schemas.microsoft.com/office/drawing/2014/main" id="{11CAD8C7-707C-BD7F-6D7B-D742541D04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928632" y="7334556"/>
            <a:ext cx="5904888" cy="590488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99176981-9BE7-129B-D001-2BA6456E38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0992" y="-342900"/>
            <a:ext cx="10487008" cy="1062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74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</TotalTime>
  <Words>1823</Words>
  <Application>Microsoft Office PowerPoint</Application>
  <PresentationFormat>Custom</PresentationFormat>
  <Paragraphs>335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-apple-system</vt:lpstr>
      <vt:lpstr>Montserrat</vt:lpstr>
      <vt:lpstr>Calibri</vt:lpstr>
      <vt:lpstr>Space Grotesk</vt:lpstr>
      <vt:lpstr>Helvetica</vt:lpstr>
      <vt:lpstr>Consolas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Rayen Khammar</dc:creator>
  <cp:lastModifiedBy>Iyed Mdimegh</cp:lastModifiedBy>
  <cp:revision>51</cp:revision>
  <dcterms:created xsi:type="dcterms:W3CDTF">2006-08-16T00:00:00Z</dcterms:created>
  <dcterms:modified xsi:type="dcterms:W3CDTF">2026-09-09T16:09:27Z</dcterms:modified>
</cp:coreProperties>
</file>